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4" r:id="rId2"/>
    <p:sldId id="334" r:id="rId3"/>
    <p:sldId id="325" r:id="rId4"/>
    <p:sldId id="333" r:id="rId5"/>
    <p:sldId id="328" r:id="rId6"/>
    <p:sldId id="261" r:id="rId7"/>
    <p:sldId id="272" r:id="rId8"/>
    <p:sldId id="372" r:id="rId9"/>
    <p:sldId id="316" r:id="rId10"/>
    <p:sldId id="279" r:id="rId11"/>
    <p:sldId id="258" r:id="rId12"/>
    <p:sldId id="379" r:id="rId13"/>
    <p:sldId id="375" r:id="rId14"/>
    <p:sldId id="378" r:id="rId15"/>
    <p:sldId id="376" r:id="rId16"/>
    <p:sldId id="332" r:id="rId17"/>
    <p:sldId id="319" r:id="rId18"/>
    <p:sldId id="317" r:id="rId19"/>
    <p:sldId id="373" r:id="rId20"/>
    <p:sldId id="374" r:id="rId21"/>
    <p:sldId id="335" r:id="rId22"/>
    <p:sldId id="299" r:id="rId23"/>
    <p:sldId id="306" r:id="rId24"/>
    <p:sldId id="295" r:id="rId25"/>
    <p:sldId id="290" r:id="rId26"/>
    <p:sldId id="331" r:id="rId27"/>
    <p:sldId id="323" r:id="rId28"/>
    <p:sldId id="315" r:id="rId29"/>
    <p:sldId id="326" r:id="rId30"/>
    <p:sldId id="330" r:id="rId31"/>
    <p:sldId id="336" r:id="rId32"/>
    <p:sldId id="321" r:id="rId33"/>
    <p:sldId id="327" r:id="rId34"/>
    <p:sldId id="320" r:id="rId35"/>
    <p:sldId id="322" r:id="rId3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25" autoAdjust="0"/>
  </p:normalViewPr>
  <p:slideViewPr>
    <p:cSldViewPr snapToGrid="0">
      <p:cViewPr varScale="1">
        <p:scale>
          <a:sx n="96" d="100"/>
          <a:sy n="96" d="100"/>
        </p:scale>
        <p:origin x="11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EF9D8-943B-470A-910A-7522441ED457}" type="datetimeFigureOut">
              <a:rPr lang="nl-BE" smtClean="0"/>
              <a:t>9/11/2021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257D4-7032-42DE-A5C4-39020DB5D479}" type="slidenum">
              <a:rPr lang="nl-BE" smtClean="0"/>
              <a:t>‹nr.›</a:t>
            </a:fld>
            <a:endParaRPr lang="nl-BE"/>
          </a:p>
        </p:txBody>
      </p:sp>
    </p:spTree>
    <p:extLst>
      <p:ext uri="{BB962C8B-B14F-4D97-AF65-F5344CB8AC3E}">
        <p14:creationId xmlns:p14="http://schemas.microsoft.com/office/powerpoint/2010/main" val="5072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4544973/#:%7e:text=Polymer%20fume%20fever%20is%20a,shivering%2C%20sore%20throat%20and%20weaknes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3390/foods1007144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a:t>
            </a:fld>
            <a:endParaRPr lang="nl-BE"/>
          </a:p>
        </p:txBody>
      </p:sp>
    </p:spTree>
    <p:extLst>
      <p:ext uri="{BB962C8B-B14F-4D97-AF65-F5344CB8AC3E}">
        <p14:creationId xmlns:p14="http://schemas.microsoft.com/office/powerpoint/2010/main" val="24151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Boven actielimiet: voeding mag niet in handel komen</a:t>
            </a:r>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13</a:t>
            </a:fld>
            <a:endParaRPr lang="nl-BE"/>
          </a:p>
        </p:txBody>
      </p:sp>
    </p:spTree>
    <p:extLst>
      <p:ext uri="{BB962C8B-B14F-4D97-AF65-F5344CB8AC3E}">
        <p14:creationId xmlns:p14="http://schemas.microsoft.com/office/powerpoint/2010/main" val="28120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dirty="0">
                <a:solidFill>
                  <a:srgbClr val="333333"/>
                </a:solidFill>
                <a:effectLst/>
                <a:latin typeface="chaparral-pro"/>
              </a:rPr>
              <a:t>overheating a PTFE pan can result in off-gassing that may lead to flu-like symptoms called </a:t>
            </a:r>
            <a:r>
              <a:rPr lang="en-US" b="0" i="0" u="sng" dirty="0">
                <a:solidFill>
                  <a:srgbClr val="F16022"/>
                </a:solidFill>
                <a:effectLst/>
                <a:latin typeface="chaparral-pro"/>
                <a:hlinkClick r:id="rId3"/>
              </a:rPr>
              <a:t>polymer fume fever</a:t>
            </a:r>
            <a:r>
              <a:rPr lang="en-US" b="0" i="0" dirty="0">
                <a:solidFill>
                  <a:srgbClr val="333333"/>
                </a:solidFill>
                <a:effectLst/>
                <a:latin typeface="chaparral-pro"/>
              </a:rPr>
              <a:t>. These fumes are potent enough to hospitalize humans and kill pet birds.</a:t>
            </a:r>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14</a:t>
            </a:fld>
            <a:endParaRPr lang="nl-BE"/>
          </a:p>
        </p:txBody>
      </p:sp>
    </p:spTree>
    <p:extLst>
      <p:ext uri="{BB962C8B-B14F-4D97-AF65-F5344CB8AC3E}">
        <p14:creationId xmlns:p14="http://schemas.microsoft.com/office/powerpoint/2010/main" val="109143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sz="1800" b="0" i="0" u="none" strike="noStrike" baseline="0" dirty="0">
                <a:solidFill>
                  <a:srgbClr val="000000"/>
                </a:solidFill>
                <a:latin typeface="Calibri" panose="020F0502020204030204" pitchFamily="34" charset="0"/>
              </a:rPr>
              <a:t>De geometrische gemiddelde concentraties van MEP waren 87% hoger bij meisjes dan jongens van dezelfde leeftijd (14-15 jaar), wat waarschijnlijk is toe te schrijven aan het gebruik van cosmetica. </a:t>
            </a:r>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16</a:t>
            </a:fld>
            <a:endParaRPr lang="nl-BE"/>
          </a:p>
        </p:txBody>
      </p:sp>
    </p:spTree>
    <p:extLst>
      <p:ext uri="{BB962C8B-B14F-4D97-AF65-F5344CB8AC3E}">
        <p14:creationId xmlns:p14="http://schemas.microsoft.com/office/powerpoint/2010/main" val="103696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17</a:t>
            </a:fld>
            <a:endParaRPr lang="nl-BE"/>
          </a:p>
        </p:txBody>
      </p:sp>
    </p:spTree>
    <p:extLst>
      <p:ext uri="{BB962C8B-B14F-4D97-AF65-F5344CB8AC3E}">
        <p14:creationId xmlns:p14="http://schemas.microsoft.com/office/powerpoint/2010/main" val="318308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dirty="0"/>
              <a:t>Verf op waterbasis bevat ook VOS maar minder</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typische geur van nieuwe meubels of een nieuwe auto vinden sommige mensen aangenaam, maar is eigenlijk niets anders dan een mengsel van vluchtige organische stoffen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Verhoogde gehaltes VOS kunnen nog lang na de werken aanwezig zijn. Aangezien de stoffen vluchtig zijn, neemt de concentratie in bouwmaterialen wel af na verloop van tijd, maar deze periode kan soms jaren duren.</a:t>
            </a:r>
          </a:p>
          <a:p>
            <a:pPr algn="l"/>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18</a:t>
            </a:fld>
            <a:endParaRPr lang="nl-BE"/>
          </a:p>
        </p:txBody>
      </p:sp>
    </p:spTree>
    <p:extLst>
      <p:ext uri="{BB962C8B-B14F-4D97-AF65-F5344CB8AC3E}">
        <p14:creationId xmlns:p14="http://schemas.microsoft.com/office/powerpoint/2010/main" val="337463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dirty="0"/>
              <a:t>Verf op waterbasis bevat ook VOS maar minder</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typische geur van nieuwe meubels of een nieuwe auto vinden sommige mensen aangenaam, maar is eigenlijk niets anders dan een mengsel van vluchtige organische stoffen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Verhoogde gehaltes VOS kunnen nog lang na de werken aanwezig zijn. Aangezien de stoffen vluchtig zijn, neemt de concentratie in bouwmaterialen wel af na verloop van tijd, maar deze periode kan soms jaren duren.</a:t>
            </a:r>
          </a:p>
          <a:p>
            <a:pPr algn="l"/>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19</a:t>
            </a:fld>
            <a:endParaRPr lang="nl-BE"/>
          </a:p>
        </p:txBody>
      </p:sp>
    </p:spTree>
    <p:extLst>
      <p:ext uri="{BB962C8B-B14F-4D97-AF65-F5344CB8AC3E}">
        <p14:creationId xmlns:p14="http://schemas.microsoft.com/office/powerpoint/2010/main" val="148954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20</a:t>
            </a:fld>
            <a:endParaRPr lang="nl-BE"/>
          </a:p>
        </p:txBody>
      </p:sp>
    </p:spTree>
    <p:extLst>
      <p:ext uri="{BB962C8B-B14F-4D97-AF65-F5344CB8AC3E}">
        <p14:creationId xmlns:p14="http://schemas.microsoft.com/office/powerpoint/2010/main" val="245635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sz="1200" b="0" i="0" u="none" strike="noStrike" baseline="0" dirty="0">
                <a:solidFill>
                  <a:srgbClr val="4E4640"/>
                </a:solidFill>
                <a:latin typeface="Helvetica" panose="020B0604020202020204" pitchFamily="34" charset="0"/>
              </a:rPr>
              <a:t>Verhoogde loodconcentraties tijdens de zwangerschap werden reeds geassocieerd met een verlaagd geboortegewicht, vertraagde postnatale groei en een beïnvloeding van gedrag (lager IQ). Bij volwassenen kan lood</a:t>
            </a:r>
          </a:p>
          <a:p>
            <a:pPr algn="l"/>
            <a:r>
              <a:rPr lang="nl-BE" sz="1200" b="0" i="0" u="none" strike="noStrike" baseline="0" dirty="0">
                <a:solidFill>
                  <a:srgbClr val="4E4640"/>
                </a:solidFill>
                <a:latin typeface="Helvetica" panose="020B0604020202020204" pitchFamily="34" charset="0"/>
              </a:rPr>
              <a:t>problemen met de hart- en bloedvaten en met de nieren veroorzaken. Lood beïnvloedt de reproductie: verminderde spermakwaliteit bij mannen en spontane abortus bij vrouwen werden geassocieerd met verhoogde loodconcentraties.</a:t>
            </a:r>
          </a:p>
          <a:p>
            <a:pPr algn="l"/>
            <a:endParaRPr lang="nl-BE" sz="1200" b="0" i="0" u="none" strike="noStrike" baseline="0" dirty="0">
              <a:solidFill>
                <a:srgbClr val="000000"/>
              </a:solidFill>
              <a:latin typeface="Cambria" panose="02040503050406030204" pitchFamily="18" charset="0"/>
            </a:endParaRPr>
          </a:p>
          <a:p>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21</a:t>
            </a:fld>
            <a:endParaRPr lang="nl-BE"/>
          </a:p>
        </p:txBody>
      </p:sp>
    </p:spTree>
    <p:extLst>
      <p:ext uri="{BB962C8B-B14F-4D97-AF65-F5344CB8AC3E}">
        <p14:creationId xmlns:p14="http://schemas.microsoft.com/office/powerpoint/2010/main" val="240099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nl-BE" dirty="0"/>
              <a:t>Wordt gebruikt in poedervrije PVC handschoenen</a:t>
            </a:r>
          </a:p>
          <a:p>
            <a:r>
              <a:rPr lang="nl-BE" dirty="0"/>
              <a:t>Website Unilever: geen gebruik meer van </a:t>
            </a:r>
            <a:r>
              <a:rPr lang="en-US" sz="1200" i="1" dirty="0"/>
              <a:t>Methylisothiazolinone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err="1"/>
              <a:t>Biociden</a:t>
            </a:r>
            <a:r>
              <a:rPr lang="en-US" sz="1200" i="1" dirty="0"/>
              <a:t> </a:t>
            </a:r>
            <a:r>
              <a:rPr lang="en-US" sz="1200" i="1" dirty="0" err="1"/>
              <a:t>ook</a:t>
            </a:r>
            <a:r>
              <a:rPr lang="en-US" sz="1200" i="1" dirty="0"/>
              <a:t> in </a:t>
            </a:r>
            <a:r>
              <a:rPr lang="nl-BE" b="1" dirty="0" err="1"/>
              <a:t>Marcel’s</a:t>
            </a:r>
            <a:r>
              <a:rPr lang="nl-BE" b="1" dirty="0"/>
              <a:t> Green Soap – Ecologisch afwasmiddel, Wasverzachter Robijn 2L morgenfris </a:t>
            </a:r>
            <a:r>
              <a:rPr lang="nl-BE" b="1" dirty="0" err="1"/>
              <a:t>enz</a:t>
            </a:r>
            <a:endParaRPr lang="nl-BE" b="1" dirty="0"/>
          </a:p>
          <a:p>
            <a:endParaRPr lang="nl-BE" dirty="0"/>
          </a:p>
        </p:txBody>
      </p:sp>
      <p:sp>
        <p:nvSpPr>
          <p:cNvPr id="4" name="Slide Number Placeholder 3"/>
          <p:cNvSpPr>
            <a:spLocks noGrp="1"/>
          </p:cNvSpPr>
          <p:nvPr>
            <p:ph type="sldNum" sz="quarter" idx="5"/>
          </p:nvPr>
        </p:nvSpPr>
        <p:spPr/>
        <p:txBody>
          <a:bodyPr/>
          <a:lstStyle/>
          <a:p>
            <a:pPr>
              <a:defRPr/>
            </a:pPr>
            <a:fld id="{308B5F0E-6CA7-4121-B139-B1ACC751BCC4}" type="slidenum">
              <a:rPr lang="nl-BE" smtClean="0"/>
              <a:pPr>
                <a:defRPr/>
              </a:pPr>
              <a:t>24</a:t>
            </a:fld>
            <a:endParaRPr lang="nl-BE"/>
          </a:p>
        </p:txBody>
      </p:sp>
    </p:spTree>
    <p:extLst>
      <p:ext uri="{BB962C8B-B14F-4D97-AF65-F5344CB8AC3E}">
        <p14:creationId xmlns:p14="http://schemas.microsoft.com/office/powerpoint/2010/main" val="132581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BE"/>
              <a:t>Metabool syndroom= </a:t>
            </a:r>
            <a:r>
              <a:rPr lang="en-US"/>
              <a:t>at least three of the five metabolic risk factors: a large waistline (waist circumference ≥ 102 cm for men or ≥ 88 cm for women); a high serum triglyceride level (≥ 150 mg/dL); a low serum HDL-cholesterol level (&lt; 40 mg/dL for men or &lt; 50 mg/dL for women); a high blood pressure (≥ 130/85 mmHg) or being on medicine to treat high blood pressure; a high fasting blood glucose (≥ 100 mg/dL).</a:t>
            </a:r>
            <a:endParaRPr lang="nl-BE"/>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B3D27D-6538-4A0C-8E72-7F12BDCCBDCB}" type="slidenum">
              <a:rPr lang="nl-BE">
                <a:cs typeface="Arial" charset="0"/>
              </a:rPr>
              <a:pPr fontAlgn="base">
                <a:spcBef>
                  <a:spcPct val="0"/>
                </a:spcBef>
                <a:spcAft>
                  <a:spcPct val="0"/>
                </a:spcAft>
                <a:defRPr/>
              </a:pPr>
              <a:t>25</a:t>
            </a:fld>
            <a:endParaRPr lang="nl-BE">
              <a:cs typeface="Arial" charset="0"/>
            </a:endParaRPr>
          </a:p>
        </p:txBody>
      </p:sp>
    </p:spTree>
    <p:extLst>
      <p:ext uri="{BB962C8B-B14F-4D97-AF65-F5344CB8AC3E}">
        <p14:creationId xmlns:p14="http://schemas.microsoft.com/office/powerpoint/2010/main" val="127219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2</a:t>
            </a:fld>
            <a:endParaRPr lang="nl-BE"/>
          </a:p>
        </p:txBody>
      </p:sp>
    </p:spTree>
    <p:extLst>
      <p:ext uri="{BB962C8B-B14F-4D97-AF65-F5344CB8AC3E}">
        <p14:creationId xmlns:p14="http://schemas.microsoft.com/office/powerpoint/2010/main" val="59624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28</a:t>
            </a:fld>
            <a:endParaRPr lang="nl-BE"/>
          </a:p>
        </p:txBody>
      </p:sp>
    </p:spTree>
    <p:extLst>
      <p:ext uri="{BB962C8B-B14F-4D97-AF65-F5344CB8AC3E}">
        <p14:creationId xmlns:p14="http://schemas.microsoft.com/office/powerpoint/2010/main" val="4034496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dirty="0">
                <a:solidFill>
                  <a:srgbClr val="333333"/>
                </a:solidFill>
                <a:effectLst/>
                <a:latin typeface="Lato" panose="020B0604020202020204" pitchFamily="34" charset="0"/>
              </a:rPr>
              <a:t>Doordat Aloë Vera kooldioxide, koolmonoxide en formaldehyde absorbeert, zuivert ze de lucht.</a:t>
            </a:r>
            <a:br>
              <a:rPr lang="nl-BE" dirty="0"/>
            </a:br>
            <a:r>
              <a:rPr lang="nl-BE" b="0" i="0" dirty="0">
                <a:solidFill>
                  <a:srgbClr val="333333"/>
                </a:solidFill>
                <a:effectLst/>
                <a:latin typeface="Lato" panose="020B0604020202020204" pitchFamily="34" charset="0"/>
              </a:rPr>
              <a:t>Bovendien, wanneer schadelijke chemicaliën in je huis een hoog niveau bereiken, zal de Aloë Vera je op de hoogte houden doordat ze bruine vlekken zal ontwikkelen.</a:t>
            </a:r>
          </a:p>
          <a:p>
            <a:endParaRPr lang="nl-BE" b="0" i="0" dirty="0">
              <a:solidFill>
                <a:srgbClr val="333333"/>
              </a:solidFill>
              <a:effectLst/>
              <a:latin typeface="Lato" panose="020B0604020202020204" pitchFamily="34" charset="0"/>
            </a:endParaRPr>
          </a:p>
          <a:p>
            <a:r>
              <a:rPr lang="nl-BE" b="0" i="0" dirty="0">
                <a:solidFill>
                  <a:srgbClr val="333333"/>
                </a:solidFill>
                <a:effectLst/>
                <a:latin typeface="Lato" panose="020F0502020204030203" pitchFamily="34" charset="0"/>
              </a:rPr>
              <a:t>De graslelie ( </a:t>
            </a:r>
            <a:r>
              <a:rPr lang="nl-BE" b="0" i="0" dirty="0" err="1">
                <a:solidFill>
                  <a:srgbClr val="333333"/>
                </a:solidFill>
                <a:effectLst/>
                <a:latin typeface="Lato" panose="020F0502020204030203" pitchFamily="34" charset="0"/>
              </a:rPr>
              <a:t>chlorophytum</a:t>
            </a:r>
            <a:r>
              <a:rPr lang="nl-BE" b="0" i="0" dirty="0">
                <a:solidFill>
                  <a:srgbClr val="333333"/>
                </a:solidFill>
                <a:effectLst/>
                <a:latin typeface="Lato" panose="020F0502020204030203" pitchFamily="34" charset="0"/>
              </a:rPr>
              <a:t>)  werd door de NASA in de top 3 geplaatst van de kamerplantsoorten die het best formaldehyde verwijderen.</a:t>
            </a:r>
            <a:br>
              <a:rPr lang="nl-BE" dirty="0"/>
            </a:br>
            <a:r>
              <a:rPr lang="nl-BE" b="0" i="0" dirty="0">
                <a:solidFill>
                  <a:srgbClr val="333333"/>
                </a:solidFill>
                <a:effectLst/>
                <a:latin typeface="Lato" panose="020F0502020204030203" pitchFamily="34" charset="0"/>
              </a:rPr>
              <a:t>Deze plant heeft het vermogen om gifstoffen zoals formaldehyde, styreen, koolmonoxide en benzine te absorberen uit de lucht.</a:t>
            </a:r>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32</a:t>
            </a:fld>
            <a:endParaRPr lang="nl-BE"/>
          </a:p>
        </p:txBody>
      </p:sp>
    </p:spTree>
    <p:extLst>
      <p:ext uri="{BB962C8B-B14F-4D97-AF65-F5344CB8AC3E}">
        <p14:creationId xmlns:p14="http://schemas.microsoft.com/office/powerpoint/2010/main" val="2313797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u="none" strike="noStrike" baseline="0" dirty="0">
                <a:solidFill>
                  <a:srgbClr val="000000"/>
                </a:solidFill>
                <a:latin typeface="Calibri" panose="020F0502020204030204" pitchFamily="34" charset="0"/>
              </a:rPr>
              <a:t>De overheid adviseert om bij specifieke activiteiten, zoals koken, schilderen, uitvoeren van werken of in gebruik nemen van nieuwe meubels of producten bijkomend te verluchten voor een snellere en grotere luchtverversing. Anderzijds bevatten onze resultaten ook wel aanwijzingen dat via ventilatiesystemen milieuvervuilende stoffen die aanwezig kunnen zijn in de buitenlucht, zoals </a:t>
            </a:r>
            <a:r>
              <a:rPr lang="nl-BE" sz="1800" b="0" i="0" u="none" strike="noStrike" baseline="0" dirty="0" err="1">
                <a:solidFill>
                  <a:srgbClr val="000000"/>
                </a:solidFill>
                <a:latin typeface="Calibri" panose="020F0502020204030204" pitchFamily="34" charset="0"/>
              </a:rPr>
              <a:t>PAK’s</a:t>
            </a:r>
            <a:r>
              <a:rPr lang="nl-BE" sz="1800" b="0" i="0" u="none" strike="noStrike" baseline="0" dirty="0">
                <a:solidFill>
                  <a:srgbClr val="000000"/>
                </a:solidFill>
                <a:latin typeface="Calibri" panose="020F0502020204030204" pitchFamily="34" charset="0"/>
              </a:rPr>
              <a:t>, in de woning kunnen binnendringen. Dagelijks verluchten was ook geassocieerd met hogere </a:t>
            </a:r>
            <a:r>
              <a:rPr lang="nl-BE" sz="1800" b="0" i="0" u="none" strike="noStrike" baseline="0" dirty="0" err="1">
                <a:solidFill>
                  <a:srgbClr val="000000"/>
                </a:solidFill>
                <a:latin typeface="Calibri" panose="020F0502020204030204" pitchFamily="34" charset="0"/>
              </a:rPr>
              <a:t>biomerkerwaarden</a:t>
            </a:r>
            <a:r>
              <a:rPr lang="nl-BE" sz="1800" b="0" i="0" u="none" strike="noStrike" baseline="0" dirty="0">
                <a:solidFill>
                  <a:srgbClr val="000000"/>
                </a:solidFill>
                <a:latin typeface="Calibri" panose="020F0502020204030204" pitchFamily="34" charset="0"/>
              </a:rPr>
              <a:t> voor ontstekingsreacties in de luchtwegen. Een goed geplaatste invoer van verse lucht ten opzichte van mogelijke bronnen (zoals drukke straten) kan hieraan mogelijk verhelpen. </a:t>
            </a:r>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33</a:t>
            </a:fld>
            <a:endParaRPr lang="nl-BE"/>
          </a:p>
        </p:txBody>
      </p:sp>
    </p:spTree>
    <p:extLst>
      <p:ext uri="{BB962C8B-B14F-4D97-AF65-F5344CB8AC3E}">
        <p14:creationId xmlns:p14="http://schemas.microsoft.com/office/powerpoint/2010/main" val="8849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5</a:t>
            </a:fld>
            <a:endParaRPr lang="nl-BE"/>
          </a:p>
        </p:txBody>
      </p:sp>
    </p:spTree>
    <p:extLst>
      <p:ext uri="{BB962C8B-B14F-4D97-AF65-F5344CB8AC3E}">
        <p14:creationId xmlns:p14="http://schemas.microsoft.com/office/powerpoint/2010/main" val="357521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BE"/>
              <a:t>Brochure LNE stook je gezondheid niet op</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CE72F-00D8-40A1-A9BC-3D3C95A5657F}" type="slidenum">
              <a:rPr lang="nl-BE">
                <a:cs typeface="Arial" charset="0"/>
              </a:rPr>
              <a:pPr fontAlgn="base">
                <a:spcBef>
                  <a:spcPct val="0"/>
                </a:spcBef>
                <a:spcAft>
                  <a:spcPct val="0"/>
                </a:spcAft>
                <a:defRPr/>
              </a:pPr>
              <a:t>6</a:t>
            </a:fld>
            <a:endParaRPr lang="nl-BE">
              <a:cs typeface="Arial" charset="0"/>
            </a:endParaRPr>
          </a:p>
        </p:txBody>
      </p:sp>
    </p:spTree>
    <p:extLst>
      <p:ext uri="{BB962C8B-B14F-4D97-AF65-F5344CB8AC3E}">
        <p14:creationId xmlns:p14="http://schemas.microsoft.com/office/powerpoint/2010/main" val="188137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sz="1800" b="0" i="0" u="none" strike="noStrike" baseline="0" dirty="0">
                <a:solidFill>
                  <a:srgbClr val="4E4640"/>
                </a:solidFill>
                <a:latin typeface="Helvetica" panose="020B0604020202020204" pitchFamily="34" charset="0"/>
              </a:rPr>
              <a:t>Vermoedelijk kankerverwekkende stoffen vb. </a:t>
            </a:r>
            <a:r>
              <a:rPr lang="nl-BE" sz="1800" b="0" i="0" u="none" strike="noStrike" baseline="0" dirty="0" err="1">
                <a:solidFill>
                  <a:srgbClr val="4E4640"/>
                </a:solidFill>
                <a:latin typeface="Helvetica" panose="020B0604020202020204" pitchFamily="34" charset="0"/>
              </a:rPr>
              <a:t>dibenzo</a:t>
            </a:r>
            <a:r>
              <a:rPr lang="nl-BE" sz="1800" b="0" i="0" u="none" strike="noStrike" baseline="0" dirty="0">
                <a:solidFill>
                  <a:srgbClr val="4E4640"/>
                </a:solidFill>
                <a:latin typeface="Helvetica" panose="020B0604020202020204" pitchFamily="34" charset="0"/>
              </a:rPr>
              <a:t>(</a:t>
            </a:r>
            <a:r>
              <a:rPr lang="nl-BE" sz="1800" b="0" i="0" u="none" strike="noStrike" baseline="0" dirty="0" err="1">
                <a:solidFill>
                  <a:srgbClr val="4E4640"/>
                </a:solidFill>
                <a:latin typeface="Helvetica" panose="020B0604020202020204" pitchFamily="34" charset="0"/>
              </a:rPr>
              <a:t>a,h</a:t>
            </a:r>
            <a:r>
              <a:rPr lang="nl-BE" sz="1800" b="0" i="0" u="none" strike="noStrike" baseline="0" dirty="0">
                <a:solidFill>
                  <a:srgbClr val="4E4640"/>
                </a:solidFill>
                <a:latin typeface="Helvetica" panose="020B0604020202020204" pitchFamily="34" charset="0"/>
              </a:rPr>
              <a:t>) antraceen en naftaleen</a:t>
            </a:r>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7</a:t>
            </a:fld>
            <a:endParaRPr lang="nl-BE"/>
          </a:p>
        </p:txBody>
      </p:sp>
    </p:spTree>
    <p:extLst>
      <p:ext uri="{BB962C8B-B14F-4D97-AF65-F5344CB8AC3E}">
        <p14:creationId xmlns:p14="http://schemas.microsoft.com/office/powerpoint/2010/main" val="378500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a:extLst>
              <a:ext uri="{FF2B5EF4-FFF2-40B4-BE49-F238E27FC236}">
                <a16:creationId xmlns:a16="http://schemas.microsoft.com/office/drawing/2014/main" id="{6363425E-3593-4E69-89D9-00453DDB3436}"/>
              </a:ext>
            </a:extLst>
          </p:cNvPr>
          <p:cNvSpPr>
            <a:spLocks noGrp="1" noRot="1" noChangeAspect="1" noChangeArrowheads="1" noTextEdit="1"/>
          </p:cNvSpPr>
          <p:nvPr>
            <p:ph type="sldImg"/>
          </p:nvPr>
        </p:nvSpPr>
        <p:spPr>
          <a:ln/>
        </p:spPr>
      </p:sp>
      <p:sp>
        <p:nvSpPr>
          <p:cNvPr id="62467" name="Tijdelijke aanduiding voor notities 2">
            <a:extLst>
              <a:ext uri="{FF2B5EF4-FFF2-40B4-BE49-F238E27FC236}">
                <a16:creationId xmlns:a16="http://schemas.microsoft.com/office/drawing/2014/main" id="{C56EAA58-D2B3-4C79-B21F-D5A0649107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a:solidFill>
                  <a:srgbClr val="333333"/>
                </a:solidFill>
                <a:latin typeface="Flanders Art Sans Light"/>
              </a:rPr>
              <a:t>De 3 gewesten in België hanteren een drempel van 50 µg/m³ PM</a:t>
            </a:r>
            <a:r>
              <a:rPr lang="nl-BE" altLang="nl-BE" baseline="-25000">
                <a:solidFill>
                  <a:srgbClr val="333333"/>
                </a:solidFill>
                <a:latin typeface="Flanders Art Sans Light"/>
              </a:rPr>
              <a:t>10</a:t>
            </a:r>
            <a:r>
              <a:rPr lang="nl-BE" altLang="nl-BE">
                <a:solidFill>
                  <a:srgbClr val="333333"/>
                </a:solidFill>
                <a:latin typeface="Flanders Art Sans Light"/>
              </a:rPr>
              <a:t> en sinds 2019 ook een drempel van 35 µg/m³ voor PM</a:t>
            </a:r>
            <a:r>
              <a:rPr lang="nl-BE" altLang="nl-BE" baseline="-25000">
                <a:solidFill>
                  <a:srgbClr val="333333"/>
                </a:solidFill>
                <a:latin typeface="Flanders Art Sans Light"/>
              </a:rPr>
              <a:t>2,5</a:t>
            </a:r>
            <a:r>
              <a:rPr lang="nl-BE" altLang="nl-BE">
                <a:solidFill>
                  <a:srgbClr val="333333"/>
                </a:solidFill>
                <a:latin typeface="Flanders Art Sans Light"/>
              </a:rPr>
              <a:t> voor het informeren van de bevolking. Wanneer de gemiddelde concentratie van de laatste 24 uur in één van de gewesten deze drempel overschrijdt en voorspeld wordt dat de overschrijding de volgende 24 uur aanhoudt, wordt een informatiebericht uitgestuurd. Mensen die gevoelig zijn voor luchtvervuiling (bejaarden, kinderen, astmapatiënten, …), wordt afgeraden om ongewone lichamelijke inspanningen te doen. Bijkomend geeft de VMM een </a:t>
            </a:r>
            <a:r>
              <a:rPr lang="nl-BE" altLang="nl-BE" b="1">
                <a:solidFill>
                  <a:srgbClr val="333333"/>
                </a:solidFill>
                <a:latin typeface="Flanders Art Sans Light"/>
              </a:rPr>
              <a:t>stookadvies</a:t>
            </a:r>
            <a:r>
              <a:rPr lang="nl-BE" altLang="nl-BE">
                <a:solidFill>
                  <a:srgbClr val="333333"/>
                </a:solidFill>
                <a:latin typeface="Flanders Art Sans Light"/>
              </a:rPr>
              <a:t> wanneer deze informatiedrempel in Vlaanderen wordt overschreden en er geen verbetering van de luchtkwaliteit wordt verwacht binnen de 24 uur. De VMM adviseert de bevolking dan om geen hout te stoken als bijverwarming of voor sfeerdoeleinden.</a:t>
            </a:r>
          </a:p>
          <a:p>
            <a:endParaRPr lang="nl-BE" altLang="nl-BE"/>
          </a:p>
        </p:txBody>
      </p:sp>
      <p:sp>
        <p:nvSpPr>
          <p:cNvPr id="62468" name="Tijdelijke aanduiding voor koptekst 3">
            <a:extLst>
              <a:ext uri="{FF2B5EF4-FFF2-40B4-BE49-F238E27FC236}">
                <a16:creationId xmlns:a16="http://schemas.microsoft.com/office/drawing/2014/main" id="{1C5D7830-824B-4B31-8C28-90AD3F9D6C9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nl-NL" altLang="nl-BE" sz="1200">
                <a:latin typeface="Arial" panose="020B0604020202020204" pitchFamily="34" charset="0"/>
              </a:rPr>
              <a:t>Department of Analytical and Environmental Chemistry VUB</a:t>
            </a:r>
          </a:p>
        </p:txBody>
      </p:sp>
      <p:sp>
        <p:nvSpPr>
          <p:cNvPr id="62469" name="Tijdelijke aanduiding voor datum 4">
            <a:extLst>
              <a:ext uri="{FF2B5EF4-FFF2-40B4-BE49-F238E27FC236}">
                <a16:creationId xmlns:a16="http://schemas.microsoft.com/office/drawing/2014/main" id="{AB2A50FF-0351-4022-BB25-6D8EBD3FF65B}"/>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nl-NL" altLang="nl-BE" sz="1200">
                <a:latin typeface="Arial" panose="020B0604020202020204" pitchFamily="34" charset="0"/>
              </a:rPr>
              <a:t>28-08-2012</a:t>
            </a:r>
          </a:p>
        </p:txBody>
      </p:sp>
      <p:sp>
        <p:nvSpPr>
          <p:cNvPr id="62470" name="Tijdelijke aanduiding voor voettekst 5">
            <a:extLst>
              <a:ext uri="{FF2B5EF4-FFF2-40B4-BE49-F238E27FC236}">
                <a16:creationId xmlns:a16="http://schemas.microsoft.com/office/drawing/2014/main" id="{4F52B7B8-ED2C-4F06-A6AC-344DB77A6C4F}"/>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nl-NL" altLang="nl-BE" sz="1200">
                <a:latin typeface="Arial" panose="020B0604020202020204" pitchFamily="34" charset="0"/>
              </a:rPr>
              <a:t>POPs in human serum samples</a:t>
            </a:r>
          </a:p>
        </p:txBody>
      </p:sp>
      <p:sp>
        <p:nvSpPr>
          <p:cNvPr id="62471" name="Tijdelijke aanduiding voor dianummer 6">
            <a:extLst>
              <a:ext uri="{FF2B5EF4-FFF2-40B4-BE49-F238E27FC236}">
                <a16:creationId xmlns:a16="http://schemas.microsoft.com/office/drawing/2014/main" id="{0617C9C4-CD99-4F3C-BBC0-9CEA82114C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fld id="{00E9340C-7E27-453F-9157-1C4401A038C4}" type="slidenum">
              <a:rPr lang="nl-NL" altLang="nl-BE" sz="1200" smtClean="0">
                <a:latin typeface="Arial" panose="020B0604020202020204" pitchFamily="34" charset="0"/>
              </a:rPr>
              <a:pPr/>
              <a:t>8</a:t>
            </a:fld>
            <a:endParaRPr lang="nl-NL" altLang="nl-BE"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US" sz="1200" dirty="0"/>
              <a:t>&gt;100 </a:t>
            </a:r>
            <a:r>
              <a:rPr lang="en-US" sz="1200" dirty="0" err="1"/>
              <a:t>stoffen</a:t>
            </a:r>
            <a:r>
              <a:rPr lang="en-US" sz="1200" dirty="0"/>
              <a:t> in </a:t>
            </a:r>
            <a:r>
              <a:rPr lang="en-US" sz="1200" dirty="0" err="1"/>
              <a:t>sigaretten</a:t>
            </a:r>
            <a:r>
              <a:rPr lang="en-US" sz="1200" dirty="0"/>
              <a:t> </a:t>
            </a:r>
            <a:r>
              <a:rPr lang="en-US" sz="1200" dirty="0" err="1"/>
              <a:t>hebben</a:t>
            </a:r>
            <a:r>
              <a:rPr lang="en-US" sz="1200" dirty="0"/>
              <a:t> effect op nicotine </a:t>
            </a:r>
            <a:r>
              <a:rPr lang="en-US" sz="1200" dirty="0" err="1"/>
              <a:t>opname</a:t>
            </a:r>
            <a:r>
              <a:rPr lang="en-US" sz="1200" dirty="0"/>
              <a:t>, </a:t>
            </a:r>
            <a:r>
              <a:rPr lang="en-US" sz="1200" dirty="0" err="1"/>
              <a:t>verhogen</a:t>
            </a:r>
            <a:r>
              <a:rPr lang="en-US" sz="1200" dirty="0"/>
              <a:t> </a:t>
            </a:r>
            <a:r>
              <a:rPr lang="en-US" sz="1200" dirty="0" err="1"/>
              <a:t>verslaving</a:t>
            </a:r>
            <a:r>
              <a:rPr lang="en-US" sz="1200" dirty="0"/>
              <a:t>, </a:t>
            </a:r>
            <a:r>
              <a:rPr lang="en-US" sz="1200" dirty="0" err="1"/>
              <a:t>maskeren</a:t>
            </a:r>
            <a:r>
              <a:rPr lang="en-US" sz="1200" dirty="0"/>
              <a:t> </a:t>
            </a:r>
            <a:r>
              <a:rPr lang="en-US" sz="1200" dirty="0" err="1"/>
              <a:t>ziektemakende</a:t>
            </a:r>
            <a:r>
              <a:rPr lang="en-US" sz="1200" dirty="0"/>
              <a:t> </a:t>
            </a:r>
            <a:r>
              <a:rPr lang="en-US" sz="1200" dirty="0" err="1"/>
              <a:t>symptomen</a:t>
            </a:r>
            <a:r>
              <a:rPr lang="en-US" sz="1200" dirty="0"/>
              <a:t> van </a:t>
            </a:r>
            <a:r>
              <a:rPr lang="en-US" sz="1200" dirty="0" err="1"/>
              <a:t>roken</a:t>
            </a:r>
            <a:r>
              <a:rPr lang="en-US" sz="1200" dirty="0"/>
              <a:t> (</a:t>
            </a:r>
            <a:r>
              <a:rPr lang="en-US" sz="1200" dirty="0" err="1"/>
              <a:t>Rabinoff</a:t>
            </a:r>
            <a:r>
              <a:rPr lang="en-US" sz="1200" dirty="0"/>
              <a:t> et al.,2007) </a:t>
            </a:r>
          </a:p>
          <a:p>
            <a:pPr eaLnBrk="1" hangingPunct="1"/>
            <a:r>
              <a:rPr lang="en-US" sz="1200" dirty="0" err="1"/>
              <a:t>Sigaretten</a:t>
            </a:r>
            <a:r>
              <a:rPr lang="en-US" sz="1200" dirty="0"/>
              <a:t> </a:t>
            </a:r>
            <a:r>
              <a:rPr lang="en-US" sz="1200" dirty="0" err="1"/>
              <a:t>bevatten</a:t>
            </a:r>
            <a:r>
              <a:rPr lang="en-US" sz="1200" dirty="0"/>
              <a:t> </a:t>
            </a:r>
            <a:r>
              <a:rPr lang="en-US" sz="1200" dirty="0" err="1"/>
              <a:t>suikers</a:t>
            </a:r>
            <a:r>
              <a:rPr lang="en-US" sz="1200" dirty="0"/>
              <a:t> die </a:t>
            </a:r>
            <a:r>
              <a:rPr lang="en-US" sz="1200" dirty="0" err="1"/>
              <a:t>omgezet</a:t>
            </a:r>
            <a:r>
              <a:rPr lang="en-US" sz="1200" dirty="0"/>
              <a:t> </a:t>
            </a:r>
            <a:r>
              <a:rPr lang="en-US" sz="1200" dirty="0" err="1"/>
              <a:t>worden</a:t>
            </a:r>
            <a:r>
              <a:rPr lang="en-US" sz="1200" dirty="0"/>
              <a:t> in </a:t>
            </a:r>
            <a:r>
              <a:rPr lang="en-US" sz="1200" dirty="0" err="1"/>
              <a:t>toxische</a:t>
            </a:r>
            <a:r>
              <a:rPr lang="en-US" sz="1200" dirty="0"/>
              <a:t> </a:t>
            </a:r>
            <a:r>
              <a:rPr lang="en-US" sz="1200" dirty="0" err="1"/>
              <a:t>stoffen</a:t>
            </a:r>
            <a:r>
              <a:rPr lang="en-US" sz="1200" dirty="0"/>
              <a:t> </a:t>
            </a:r>
            <a:r>
              <a:rPr lang="en-US" sz="1200" dirty="0" err="1"/>
              <a:t>tijdens</a:t>
            </a:r>
            <a:r>
              <a:rPr lang="en-US" sz="1200" dirty="0"/>
              <a:t> </a:t>
            </a:r>
            <a:r>
              <a:rPr lang="en-US" sz="1200" dirty="0" err="1"/>
              <a:t>verbranding</a:t>
            </a:r>
            <a:r>
              <a:rPr lang="en-US" sz="1200" dirty="0"/>
              <a:t> </a:t>
            </a:r>
            <a:r>
              <a:rPr lang="en-US" sz="1200" dirty="0" err="1"/>
              <a:t>o.a.</a:t>
            </a:r>
            <a:r>
              <a:rPr lang="en-US" sz="1200" dirty="0"/>
              <a:t> formaldehyde (</a:t>
            </a:r>
            <a:r>
              <a:rPr lang="nl-BE" sz="1200" dirty="0"/>
              <a:t>Group 1)</a:t>
            </a:r>
            <a:r>
              <a:rPr lang="en-US" sz="1200" dirty="0"/>
              <a:t>, acetaldehyde (</a:t>
            </a:r>
            <a:r>
              <a:rPr lang="nl-BE" sz="1200" dirty="0"/>
              <a:t>Group 2B)</a:t>
            </a:r>
          </a:p>
          <a:p>
            <a:pPr eaLnBrk="1" hangingPunct="1"/>
            <a:r>
              <a:rPr lang="nl-BE" sz="1200" b="0" i="0" u="none" strike="noStrike" baseline="0" dirty="0">
                <a:solidFill>
                  <a:srgbClr val="4E4640"/>
                </a:solidFill>
                <a:latin typeface="Helvetica" panose="020B0604020202020204" pitchFamily="34" charset="0"/>
              </a:rPr>
              <a:t>Thallium</a:t>
            </a:r>
            <a:endParaRPr lang="en-US" sz="1200" dirty="0"/>
          </a:p>
          <a:p>
            <a:endParaRPr lang="nl-BE" dirty="0"/>
          </a:p>
          <a:p>
            <a:r>
              <a:rPr lang="nl-BE" dirty="0" err="1"/>
              <a:t>liquorice</a:t>
            </a:r>
            <a:r>
              <a:rPr lang="nl-BE" dirty="0"/>
              <a:t> (</a:t>
            </a:r>
            <a:r>
              <a:rPr lang="nl-BE" i="1" dirty="0" err="1"/>
              <a:t>Glycyrrhiza</a:t>
            </a:r>
            <a:r>
              <a:rPr lang="nl-BE" i="1" dirty="0"/>
              <a:t> </a:t>
            </a:r>
            <a:r>
              <a:rPr lang="nl-BE" i="1" dirty="0" err="1"/>
              <a:t>glabra</a:t>
            </a:r>
            <a:r>
              <a:rPr lang="nl-BE" dirty="0"/>
              <a:t>):</a:t>
            </a:r>
            <a:r>
              <a:rPr lang="en-US" dirty="0"/>
              <a:t>to boost the sweetness of tobacco products; levels of about 1 – 4 % to enhance and harmonize the flavor characteristics of smoke, improve the moisture holding characteristics of tobacco, and act as a surface active agent for ingredient application [Carmines et al. 2005]</a:t>
            </a:r>
          </a:p>
          <a:p>
            <a:endParaRPr lang="en-US" dirty="0"/>
          </a:p>
          <a:p>
            <a:r>
              <a:rPr lang="en-US" dirty="0"/>
              <a:t>additions of cocoa and chocolate (</a:t>
            </a:r>
            <a:r>
              <a:rPr lang="nl-BE" dirty="0"/>
              <a:t>theobromine)</a:t>
            </a:r>
            <a:r>
              <a:rPr lang="en-US" dirty="0"/>
              <a:t>, which contain the bronchodilator theobromine, expand the airways within the smoker’s lungs and make the smoke feel less irritating; helping to reduce asthma symptoms.</a:t>
            </a:r>
          </a:p>
          <a:p>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10</a:t>
            </a:fld>
            <a:endParaRPr lang="nl-BE"/>
          </a:p>
        </p:txBody>
      </p:sp>
    </p:spTree>
    <p:extLst>
      <p:ext uri="{BB962C8B-B14F-4D97-AF65-F5344CB8AC3E}">
        <p14:creationId xmlns:p14="http://schemas.microsoft.com/office/powerpoint/2010/main" val="65832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dirty="0" err="1">
                <a:solidFill>
                  <a:srgbClr val="222222"/>
                </a:solidFill>
                <a:effectLst/>
                <a:latin typeface="Arial" panose="020B0604020202020204" pitchFamily="34" charset="0"/>
              </a:rPr>
              <a:t>There</a:t>
            </a:r>
            <a:r>
              <a:rPr lang="nl-BE" b="0" i="0" dirty="0">
                <a:solidFill>
                  <a:srgbClr val="222222"/>
                </a:solidFill>
                <a:effectLst/>
                <a:latin typeface="Arial" panose="020B0604020202020204" pitchFamily="34" charset="0"/>
              </a:rPr>
              <a:t> are </a:t>
            </a:r>
            <a:r>
              <a:rPr lang="nl-BE" b="0" i="0" dirty="0" err="1">
                <a:solidFill>
                  <a:srgbClr val="222222"/>
                </a:solidFill>
                <a:effectLst/>
                <a:latin typeface="Arial" panose="020B0604020202020204" pitchFamily="34" charset="0"/>
              </a:rPr>
              <a:t>some</a:t>
            </a:r>
            <a:r>
              <a:rPr lang="nl-BE" b="0" i="0" dirty="0">
                <a:solidFill>
                  <a:srgbClr val="222222"/>
                </a:solidFill>
                <a:effectLst/>
                <a:latin typeface="Arial" panose="020B0604020202020204" pitchFamily="34" charset="0"/>
              </a:rPr>
              <a:t> non-</a:t>
            </a:r>
            <a:r>
              <a:rPr lang="nl-BE" b="0" i="0" dirty="0" err="1">
                <a:solidFill>
                  <a:srgbClr val="222222"/>
                </a:solidFill>
                <a:effectLst/>
                <a:latin typeface="Arial" panose="020B0604020202020204" pitchFamily="34" charset="0"/>
              </a:rPr>
              <a:t>fluoridated</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alternatives</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to</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exert</a:t>
            </a:r>
            <a:r>
              <a:rPr lang="nl-BE" b="0" i="0" dirty="0">
                <a:solidFill>
                  <a:srgbClr val="222222"/>
                </a:solidFill>
                <a:effectLst/>
                <a:latin typeface="Arial" panose="020B0604020202020204" pitchFamily="34" charset="0"/>
              </a:rPr>
              <a:t> a </a:t>
            </a:r>
            <a:r>
              <a:rPr lang="nl-BE" b="0" i="0" dirty="0" err="1">
                <a:solidFill>
                  <a:srgbClr val="222222"/>
                </a:solidFill>
                <a:effectLst/>
                <a:latin typeface="Arial" panose="020B0604020202020204" pitchFamily="34" charset="0"/>
              </a:rPr>
              <a:t>barrier</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function</a:t>
            </a:r>
            <a:r>
              <a:rPr lang="nl-BE" b="0" i="0" dirty="0">
                <a:solidFill>
                  <a:srgbClr val="222222"/>
                </a:solidFill>
                <a:effectLst/>
                <a:latin typeface="Arial" panose="020B0604020202020204" pitchFamily="34" charset="0"/>
              </a:rPr>
              <a:t> on cardboard </a:t>
            </a:r>
            <a:r>
              <a:rPr lang="nl-BE" b="0" i="0" dirty="0" err="1">
                <a:solidFill>
                  <a:srgbClr val="222222"/>
                </a:solidFill>
                <a:effectLst/>
                <a:latin typeface="Arial" panose="020B0604020202020204" pitchFamily="34" charset="0"/>
              </a:rPr>
              <a:t>and</a:t>
            </a:r>
            <a:r>
              <a:rPr lang="nl-BE" b="0" i="0" dirty="0">
                <a:solidFill>
                  <a:srgbClr val="222222"/>
                </a:solidFill>
                <a:effectLst/>
                <a:latin typeface="Arial" panose="020B0604020202020204" pitchFamily="34" charset="0"/>
              </a:rPr>
              <a:t> paper, </a:t>
            </a:r>
            <a:r>
              <a:rPr lang="nl-BE" b="0" i="0" dirty="0" err="1">
                <a:solidFill>
                  <a:srgbClr val="222222"/>
                </a:solidFill>
                <a:effectLst/>
                <a:latin typeface="Arial" panose="020B0604020202020204" pitchFamily="34" charset="0"/>
              </a:rPr>
              <a:t>such</a:t>
            </a:r>
            <a:r>
              <a:rPr lang="nl-BE" b="0" i="0" dirty="0">
                <a:solidFill>
                  <a:srgbClr val="222222"/>
                </a:solidFill>
                <a:effectLst/>
                <a:latin typeface="Arial" panose="020B0604020202020204" pitchFamily="34" charset="0"/>
              </a:rPr>
              <a:t> as </a:t>
            </a:r>
            <a:r>
              <a:rPr lang="nl-BE" b="0" i="0" dirty="0" err="1">
                <a:solidFill>
                  <a:srgbClr val="222222"/>
                </a:solidFill>
                <a:effectLst/>
                <a:latin typeface="Arial" panose="020B0604020202020204" pitchFamily="34" charset="0"/>
              </a:rPr>
              <a:t>greaseproof</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vegetable</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parchment</a:t>
            </a:r>
            <a:r>
              <a:rPr lang="nl-BE" b="0" i="0" dirty="0">
                <a:solidFill>
                  <a:srgbClr val="222222"/>
                </a:solidFill>
                <a:effectLst/>
                <a:latin typeface="Arial" panose="020B0604020202020204" pitchFamily="34" charset="0"/>
              </a:rPr>
              <a:t> paper or coatings </a:t>
            </a:r>
            <a:r>
              <a:rPr lang="nl-BE" b="0" i="0" dirty="0" err="1">
                <a:solidFill>
                  <a:srgbClr val="222222"/>
                </a:solidFill>
                <a:effectLst/>
                <a:latin typeface="Arial" panose="020B0604020202020204" pitchFamily="34" charset="0"/>
              </a:rPr>
              <a:t>with</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carboxymethylcellulose</a:t>
            </a:r>
            <a:r>
              <a:rPr lang="nl-BE" b="0" i="0" dirty="0">
                <a:solidFill>
                  <a:srgbClr val="222222"/>
                </a:solidFill>
                <a:effectLst/>
                <a:latin typeface="Arial" panose="020B0604020202020204" pitchFamily="34" charset="0"/>
              </a:rPr>
              <a:t> (CMC), polyvinyl alcohol (PVOH), </a:t>
            </a:r>
            <a:r>
              <a:rPr lang="nl-BE" b="0" i="0" dirty="0" err="1">
                <a:solidFill>
                  <a:srgbClr val="222222"/>
                </a:solidFill>
                <a:effectLst/>
                <a:latin typeface="Arial" panose="020B0604020202020204" pitchFamily="34" charset="0"/>
              </a:rPr>
              <a:t>starch</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aqueous</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dispersions</a:t>
            </a:r>
            <a:r>
              <a:rPr lang="nl-BE" b="0" i="0" dirty="0">
                <a:solidFill>
                  <a:srgbClr val="222222"/>
                </a:solidFill>
                <a:effectLst/>
                <a:latin typeface="Arial" panose="020B0604020202020204" pitchFamily="34" charset="0"/>
              </a:rPr>
              <a:t> of </a:t>
            </a:r>
            <a:r>
              <a:rPr lang="nl-BE" b="0" i="0" dirty="0" err="1">
                <a:solidFill>
                  <a:srgbClr val="222222"/>
                </a:solidFill>
                <a:effectLst/>
                <a:latin typeface="Arial" panose="020B0604020202020204" pitchFamily="34" charset="0"/>
              </a:rPr>
              <a:t>styrene-butadiene</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copolymers</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aqueous</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dispersions</a:t>
            </a:r>
            <a:r>
              <a:rPr lang="nl-BE" b="0" i="0" dirty="0">
                <a:solidFill>
                  <a:srgbClr val="222222"/>
                </a:solidFill>
                <a:effectLst/>
                <a:latin typeface="Arial" panose="020B0604020202020204" pitchFamily="34" charset="0"/>
              </a:rPr>
              <a:t> of </a:t>
            </a:r>
            <a:r>
              <a:rPr lang="nl-BE" b="0" i="0" dirty="0" err="1">
                <a:solidFill>
                  <a:srgbClr val="222222"/>
                </a:solidFill>
                <a:effectLst/>
                <a:latin typeface="Arial" panose="020B0604020202020204" pitchFamily="34" charset="0"/>
              </a:rPr>
              <a:t>waxes</a:t>
            </a:r>
            <a:r>
              <a:rPr lang="nl-BE" b="0" i="0" dirty="0">
                <a:solidFill>
                  <a:srgbClr val="222222"/>
                </a:solidFill>
                <a:effectLst/>
                <a:latin typeface="Arial" panose="020B0604020202020204" pitchFamily="34" charset="0"/>
              </a:rPr>
              <a:t>, or </a:t>
            </a:r>
            <a:r>
              <a:rPr lang="nl-BE" b="0" i="0" dirty="0" err="1">
                <a:solidFill>
                  <a:srgbClr val="222222"/>
                </a:solidFill>
                <a:effectLst/>
                <a:latin typeface="Arial" panose="020B0604020202020204" pitchFamily="34" charset="0"/>
              </a:rPr>
              <a:t>hydroxyethylcellulose</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soluble</a:t>
            </a:r>
            <a:r>
              <a:rPr lang="nl-BE" b="0" i="0" dirty="0">
                <a:solidFill>
                  <a:srgbClr val="222222"/>
                </a:solidFill>
                <a:effectLst/>
                <a:latin typeface="Arial" panose="020B0604020202020204" pitchFamily="34" charset="0"/>
              </a:rPr>
              <a:t> in water (HEC). </a:t>
            </a:r>
            <a:r>
              <a:rPr lang="nl-BE" b="0" i="0" dirty="0" err="1">
                <a:solidFill>
                  <a:srgbClr val="222222"/>
                </a:solidFill>
                <a:effectLst/>
                <a:latin typeface="Arial" panose="020B0604020202020204" pitchFamily="34" charset="0"/>
              </a:rPr>
              <a:t>Another</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technique</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to</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prevent</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migration</a:t>
            </a:r>
            <a:r>
              <a:rPr lang="nl-BE" b="0" i="0" dirty="0">
                <a:solidFill>
                  <a:srgbClr val="222222"/>
                </a:solidFill>
                <a:effectLst/>
                <a:latin typeface="Arial" panose="020B0604020202020204" pitchFamily="34" charset="0"/>
              </a:rPr>
              <a:t> is </a:t>
            </a:r>
            <a:r>
              <a:rPr lang="nl-BE" b="0" i="0" dirty="0" err="1">
                <a:solidFill>
                  <a:srgbClr val="222222"/>
                </a:solidFill>
                <a:effectLst/>
                <a:latin typeface="Arial" panose="020B0604020202020204" pitchFamily="34" charset="0"/>
              </a:rPr>
              <a:t>to</a:t>
            </a:r>
            <a:r>
              <a:rPr lang="nl-BE" b="0" i="0" dirty="0">
                <a:solidFill>
                  <a:srgbClr val="222222"/>
                </a:solidFill>
                <a:effectLst/>
                <a:latin typeface="Arial" panose="020B0604020202020204" pitchFamily="34" charset="0"/>
              </a:rPr>
              <a:t> coat </a:t>
            </a:r>
            <a:r>
              <a:rPr lang="nl-BE" b="0" i="0" dirty="0" err="1">
                <a:solidFill>
                  <a:srgbClr val="222222"/>
                </a:solidFill>
                <a:effectLst/>
                <a:latin typeface="Arial" panose="020B0604020202020204" pitchFamily="34" charset="0"/>
              </a:rPr>
              <a:t>the</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material</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with</a:t>
            </a:r>
            <a:r>
              <a:rPr lang="nl-BE" b="0" i="0" dirty="0">
                <a:solidFill>
                  <a:srgbClr val="222222"/>
                </a:solidFill>
                <a:effectLst/>
                <a:latin typeface="Arial" panose="020B0604020202020204" pitchFamily="34" charset="0"/>
              </a:rPr>
              <a:t> plastic or </a:t>
            </a:r>
            <a:r>
              <a:rPr lang="nl-BE" b="0" i="0" dirty="0" err="1">
                <a:solidFill>
                  <a:srgbClr val="222222"/>
                </a:solidFill>
                <a:effectLst/>
                <a:latin typeface="Arial" panose="020B0604020202020204" pitchFamily="34" charset="0"/>
              </a:rPr>
              <a:t>aluminum</a:t>
            </a:r>
            <a:r>
              <a:rPr lang="nl-BE" b="0" i="0" dirty="0">
                <a:solidFill>
                  <a:srgbClr val="222222"/>
                </a:solidFill>
                <a:effectLst/>
                <a:latin typeface="Arial" panose="020B0604020202020204" pitchFamily="34" charset="0"/>
              </a:rPr>
              <a:t> on </a:t>
            </a:r>
            <a:r>
              <a:rPr lang="nl-BE" b="0" i="0" dirty="0" err="1">
                <a:solidFill>
                  <a:srgbClr val="222222"/>
                </a:solidFill>
                <a:effectLst/>
                <a:latin typeface="Arial" panose="020B0604020202020204" pitchFamily="34" charset="0"/>
              </a:rPr>
              <a:t>the</a:t>
            </a:r>
            <a:r>
              <a:rPr lang="nl-BE" b="0" i="0" dirty="0">
                <a:solidFill>
                  <a:srgbClr val="222222"/>
                </a:solidFill>
                <a:effectLst/>
                <a:latin typeface="Arial" panose="020B0604020202020204" pitchFamily="34" charset="0"/>
              </a:rPr>
              <a:t> side of contact </a:t>
            </a:r>
            <a:r>
              <a:rPr lang="nl-BE" b="0" i="0" dirty="0" err="1">
                <a:solidFill>
                  <a:srgbClr val="222222"/>
                </a:solidFill>
                <a:effectLst/>
                <a:latin typeface="Arial" panose="020B0604020202020204" pitchFamily="34" charset="0"/>
              </a:rPr>
              <a:t>with</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the</a:t>
            </a:r>
            <a:r>
              <a:rPr lang="nl-BE" b="0" i="0" dirty="0">
                <a:solidFill>
                  <a:srgbClr val="222222"/>
                </a:solidFill>
                <a:effectLst/>
                <a:latin typeface="Arial" panose="020B0604020202020204" pitchFamily="34" charset="0"/>
              </a:rPr>
              <a:t> food, as </a:t>
            </a:r>
            <a:r>
              <a:rPr lang="nl-BE" b="0" i="0" dirty="0" err="1">
                <a:solidFill>
                  <a:srgbClr val="222222"/>
                </a:solidFill>
                <a:effectLst/>
                <a:latin typeface="Arial" panose="020B0604020202020204" pitchFamily="34" charset="0"/>
              </a:rPr>
              <a:t>happens</a:t>
            </a:r>
            <a:r>
              <a:rPr lang="nl-BE" b="0" i="0" dirty="0">
                <a:solidFill>
                  <a:srgbClr val="222222"/>
                </a:solidFill>
                <a:effectLst/>
                <a:latin typeface="Arial" panose="020B0604020202020204" pitchFamily="34" charset="0"/>
              </a:rPr>
              <a:t> in </a:t>
            </a:r>
            <a:r>
              <a:rPr lang="nl-BE" b="0" i="0" dirty="0" err="1">
                <a:solidFill>
                  <a:srgbClr val="222222"/>
                </a:solidFill>
                <a:effectLst/>
                <a:latin typeface="Arial" panose="020B0604020202020204" pitchFamily="34" charset="0"/>
              </a:rPr>
              <a:t>multilayer</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milk</a:t>
            </a:r>
            <a:r>
              <a:rPr lang="nl-BE" b="0" i="0" dirty="0">
                <a:solidFill>
                  <a:srgbClr val="222222"/>
                </a:solidFill>
                <a:effectLst/>
                <a:latin typeface="Arial" panose="020B0604020202020204" pitchFamily="34" charset="0"/>
              </a:rPr>
              <a:t> </a:t>
            </a:r>
            <a:r>
              <a:rPr lang="nl-BE" b="0" i="0" dirty="0" err="1">
                <a:solidFill>
                  <a:srgbClr val="222222"/>
                </a:solidFill>
                <a:effectLst/>
                <a:latin typeface="Arial" panose="020B0604020202020204" pitchFamily="34" charset="0"/>
              </a:rPr>
              <a:t>cartons</a:t>
            </a:r>
            <a:r>
              <a:rPr lang="nl-BE" b="0" i="0" dirty="0">
                <a:solidFill>
                  <a:srgbClr val="222222"/>
                </a:solidFill>
                <a:effectLst/>
                <a:latin typeface="Arial" panose="020B0604020202020204" pitchFamily="34" charset="0"/>
              </a:rPr>
              <a:t>. </a:t>
            </a:r>
            <a:r>
              <a:rPr lang="nl-BE" b="1" i="0" u="sng" dirty="0">
                <a:solidFill>
                  <a:srgbClr val="3156A2"/>
                </a:solidFill>
                <a:effectLst/>
                <a:latin typeface="Arial" panose="020B0604020202020204" pitchFamily="34" charset="0"/>
                <a:hlinkClick r:id="rId3"/>
              </a:rPr>
              <a:t>https://doi.org/10.3390/foods10071443</a:t>
            </a:r>
            <a:endParaRPr lang="nl-BE" dirty="0"/>
          </a:p>
          <a:p>
            <a:pPr algn="ctr"/>
            <a:r>
              <a:rPr lang="nl-BE" b="0" i="0" dirty="0">
                <a:solidFill>
                  <a:srgbClr val="20201E"/>
                </a:solidFill>
                <a:effectLst/>
                <a:latin typeface="Josefin Sans" panose="020B0604020202020204" pitchFamily="2" charset="0"/>
              </a:rPr>
              <a:t> </a:t>
            </a:r>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11</a:t>
            </a:fld>
            <a:endParaRPr lang="nl-BE"/>
          </a:p>
        </p:txBody>
      </p:sp>
    </p:spTree>
    <p:extLst>
      <p:ext uri="{BB962C8B-B14F-4D97-AF65-F5344CB8AC3E}">
        <p14:creationId xmlns:p14="http://schemas.microsoft.com/office/powerpoint/2010/main" val="357166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ctr"/>
            <a:r>
              <a:rPr lang="nl-BE" b="0" i="0" dirty="0">
                <a:solidFill>
                  <a:srgbClr val="20201E"/>
                </a:solidFill>
                <a:effectLst/>
                <a:latin typeface="Josefin Sans" panose="020B0604020202020204" pitchFamily="2" charset="0"/>
              </a:rPr>
              <a:t> Op tien locaties hebben we telkens drie proefdieren bemonsterd. Voor schol stelden we, op basis van de gemiddelde visconsumptie per persoon (56 gram per dag), een potentieel risico vast voor mensen met een lichaamsgewicht lager dan 84 kilogram. Voor tong is het gevaar iets kleiner.</a:t>
            </a:r>
          </a:p>
          <a:p>
            <a:pPr algn="ctr"/>
            <a:r>
              <a:rPr lang="nl-BE" b="0" i="0" dirty="0">
                <a:solidFill>
                  <a:srgbClr val="20201E"/>
                </a:solidFill>
                <a:effectLst/>
                <a:latin typeface="Josefin Sans" panose="020B0604020202020204" pitchFamily="2" charset="0"/>
              </a:rPr>
              <a:t>Die bevindingen mag je niet helemaal doortrekken naar de schol en tong die je op de markt vindt. Voor onze studie namen we enkel de proef bij jonge dieren. Het is moeilijk in te schatten of de PFAS-concentraties bij volwassen vissen hoger of lager zijn. Hoe dan ook zijn de cijfers alarmerend. Verdere risicoanalyse is voor de volksgezondheid sterk aangewezen.</a:t>
            </a:r>
          </a:p>
          <a:p>
            <a:pPr algn="ctr"/>
            <a:r>
              <a:rPr lang="nl-BE" b="0" i="0" dirty="0">
                <a:solidFill>
                  <a:srgbClr val="20201E"/>
                </a:solidFill>
                <a:effectLst/>
                <a:latin typeface="Josefin Sans" panose="020B0604020202020204" pitchFamily="2" charset="0"/>
              </a:rPr>
              <a:t>Door de verontreiniging van PFAS in de Westerschelde worden jonge platvissen al in zeer vroege levensstadia aan deze stoffen blootgesteld. Studies tonen aan dat een langdurige blootstelling aan PFAS – zelfs in zeer lage concentraties – de ontwikkeling, vruchtbaarheid en overleving van vissen beïnvloedt. Op lange termijn kan dat de fitheid en aangroei van de gehele platvispopulaties beïnvloeden. Dat impliceert dat de verontreiniging van PFAS in aquatische ecosystemen niet enkel de volksgezondheid kan beïnvloeden, maar ook ecologische gevolgen kan hebben.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De meest voorkomende PFAS die in de </a:t>
            </a:r>
            <a:r>
              <a:rPr lang="nl-BE" b="1" dirty="0"/>
              <a:t>drinkwaterstalen</a:t>
            </a:r>
            <a:r>
              <a:rPr lang="nl-BE" dirty="0"/>
              <a:t> werden gedetecteerd, waren PFOA (46 van de 77 stalen), </a:t>
            </a:r>
            <a:r>
              <a:rPr lang="nl-BE" dirty="0" err="1"/>
              <a:t>PFHxA</a:t>
            </a:r>
            <a:r>
              <a:rPr lang="nl-BE" dirty="0"/>
              <a:t> (40/77 stalen), </a:t>
            </a:r>
            <a:r>
              <a:rPr lang="nl-BE" dirty="0" err="1"/>
              <a:t>PFPeA</a:t>
            </a:r>
            <a:r>
              <a:rPr lang="nl-BE" dirty="0"/>
              <a:t> (31/77 stalen), PFBS (30/77 stalen) en </a:t>
            </a:r>
            <a:r>
              <a:rPr lang="nl-BE" dirty="0" err="1"/>
              <a:t>PFHpA</a:t>
            </a:r>
            <a:r>
              <a:rPr lang="nl-BE" dirty="0"/>
              <a:t> (30/77 stalen). De som van de gemeten PFAS lag in alle stalen – met uitzondering van 1 staal dat als niet representatief wordt beschouwd – onder de parameterwaarde van 100 </a:t>
            </a:r>
            <a:r>
              <a:rPr lang="nl-BE" dirty="0" err="1"/>
              <a:t>ng</a:t>
            </a:r>
            <a:r>
              <a:rPr lang="nl-BE" dirty="0"/>
              <a:t>/l (0,1 </a:t>
            </a:r>
            <a:r>
              <a:rPr lang="nl-BE" dirty="0" err="1"/>
              <a:t>μg</a:t>
            </a:r>
            <a:r>
              <a:rPr lang="nl-BE" dirty="0"/>
              <a:t>/l) uit de Europese drinkwaterrichtlijn, zoals eind 2020 goedgekeurd</a:t>
            </a:r>
          </a:p>
          <a:p>
            <a:endParaRPr lang="nl-BE" dirty="0"/>
          </a:p>
        </p:txBody>
      </p:sp>
      <p:sp>
        <p:nvSpPr>
          <p:cNvPr id="4" name="Tijdelijke aanduiding voor dianummer 3"/>
          <p:cNvSpPr>
            <a:spLocks noGrp="1"/>
          </p:cNvSpPr>
          <p:nvPr>
            <p:ph type="sldNum" sz="quarter" idx="5"/>
          </p:nvPr>
        </p:nvSpPr>
        <p:spPr/>
        <p:txBody>
          <a:bodyPr/>
          <a:lstStyle/>
          <a:p>
            <a:fld id="{007257D4-7032-42DE-A5C4-39020DB5D479}" type="slidenum">
              <a:rPr lang="nl-BE" smtClean="0"/>
              <a:t>12</a:t>
            </a:fld>
            <a:endParaRPr lang="nl-BE"/>
          </a:p>
        </p:txBody>
      </p:sp>
    </p:spTree>
    <p:extLst>
      <p:ext uri="{BB962C8B-B14F-4D97-AF65-F5344CB8AC3E}">
        <p14:creationId xmlns:p14="http://schemas.microsoft.com/office/powerpoint/2010/main" val="91465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95509-3A79-40E5-B8BE-2C6266835D3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63F019D-1E56-4777-B42A-10B200E8D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CFB2C529-1201-420F-925C-21AA73161464}"/>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5" name="Tijdelijke aanduiding voor voettekst 4">
            <a:extLst>
              <a:ext uri="{FF2B5EF4-FFF2-40B4-BE49-F238E27FC236}">
                <a16:creationId xmlns:a16="http://schemas.microsoft.com/office/drawing/2014/main" id="{B5516E03-C07D-4D61-BF7D-C8584C5B18C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1FC1EC1-06F6-4D09-8D51-C5C181B20841}"/>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111086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317B2-2614-4CB9-A1D4-90781E4A3BF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5142B54-652B-4B0E-85A2-9608778375C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6558EE6-3700-4BF5-8B59-7EE36342BBF1}"/>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5" name="Tijdelijke aanduiding voor voettekst 4">
            <a:extLst>
              <a:ext uri="{FF2B5EF4-FFF2-40B4-BE49-F238E27FC236}">
                <a16:creationId xmlns:a16="http://schemas.microsoft.com/office/drawing/2014/main" id="{E5E17E1A-375D-47F5-A84B-28225E4FFD8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5D528AC-CD1E-4A73-8662-37A04FB08430}"/>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354310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1FA20-61CE-4746-A4FC-9BBF782B395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513F2B6-26E5-4272-B225-87A0790EA39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958D133-DDA4-4404-A97D-19BD285CA438}"/>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5" name="Tijdelijke aanduiding voor voettekst 4">
            <a:extLst>
              <a:ext uri="{FF2B5EF4-FFF2-40B4-BE49-F238E27FC236}">
                <a16:creationId xmlns:a16="http://schemas.microsoft.com/office/drawing/2014/main" id="{38E5BBA4-39E5-4F82-BC99-D248809D439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CC7087D-A278-4353-AC74-96FE84D609FC}"/>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848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9273A-B5AA-433C-9F94-C15E6510B97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E35B40A-4833-4519-9FFF-6CA439EB59C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7B9ACDB-343D-4193-A8AD-636000DD54BB}"/>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5" name="Tijdelijke aanduiding voor voettekst 4">
            <a:extLst>
              <a:ext uri="{FF2B5EF4-FFF2-40B4-BE49-F238E27FC236}">
                <a16:creationId xmlns:a16="http://schemas.microsoft.com/office/drawing/2014/main" id="{348EEA06-8D34-40AF-84A4-062AE2EE5CE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97787E1-B5A1-4314-AF9E-8D7BB5059F32}"/>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39579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2D8C7-A1F3-44E7-8BAE-E4FDF131E6E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219DBBA-3353-4B53-AC10-891CAF6E1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64B607B-D5DF-418D-B795-ECD92F265A90}"/>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5" name="Tijdelijke aanduiding voor voettekst 4">
            <a:extLst>
              <a:ext uri="{FF2B5EF4-FFF2-40B4-BE49-F238E27FC236}">
                <a16:creationId xmlns:a16="http://schemas.microsoft.com/office/drawing/2014/main" id="{0428D7FD-9E92-4B2B-B8B0-A68BEC7C93E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CBF1D87-A422-4191-A74E-6CE9CCC9A72A}"/>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284300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FC6D6-8BF7-46AE-8E96-653C3B38F72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67EB06C-4B0A-47E5-8FF2-8AB506729DF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A0E51BD-6626-4433-BA2C-D910E590D1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C4E79AE4-BA92-46DB-979D-4FA18EEDB835}"/>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6" name="Tijdelijke aanduiding voor voettekst 5">
            <a:extLst>
              <a:ext uri="{FF2B5EF4-FFF2-40B4-BE49-F238E27FC236}">
                <a16:creationId xmlns:a16="http://schemas.microsoft.com/office/drawing/2014/main" id="{201E097F-BEBD-4AC5-AA61-679F1253152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11D04C7-7C0B-4431-A435-9D8D22B724ED}"/>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128168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91D4A-956B-4790-87FD-325AF86112AD}"/>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20A6A04-B498-48EF-B17F-62FDA2E77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D56C596-A717-49F1-AD5B-0BBB0DBA532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F81F30-901B-4180-A88C-A93CF1CCA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19EFF22-EBCF-4CC5-824E-52ABF4A0A7A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32281701-6985-4465-80E7-E8F844BF6A32}"/>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8" name="Tijdelijke aanduiding voor voettekst 7">
            <a:extLst>
              <a:ext uri="{FF2B5EF4-FFF2-40B4-BE49-F238E27FC236}">
                <a16:creationId xmlns:a16="http://schemas.microsoft.com/office/drawing/2014/main" id="{B5CBD5B6-C072-42AE-A1BD-7B4C59F008E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0EAE15D-5B4A-495E-BBCD-485EF83DB1F2}"/>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407921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68941-2B0A-41E9-AD69-E468423D632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255FA54-2815-4952-8DCD-F657D623F7AC}"/>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4" name="Tijdelijke aanduiding voor voettekst 3">
            <a:extLst>
              <a:ext uri="{FF2B5EF4-FFF2-40B4-BE49-F238E27FC236}">
                <a16:creationId xmlns:a16="http://schemas.microsoft.com/office/drawing/2014/main" id="{D5F20598-9715-435A-8AAA-D2E409124FAD}"/>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1F610DBB-AF7D-413C-9E34-9BC797E4FEC0}"/>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4557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42CE5BC-E0BB-4905-AA1D-BAD8D853FD2B}"/>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3" name="Tijdelijke aanduiding voor voettekst 2">
            <a:extLst>
              <a:ext uri="{FF2B5EF4-FFF2-40B4-BE49-F238E27FC236}">
                <a16:creationId xmlns:a16="http://schemas.microsoft.com/office/drawing/2014/main" id="{23D1FE0F-3A87-46F2-B456-E6E4CD3F9B9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1D4283A6-AB11-45FA-B009-D750C6CCEE17}"/>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266810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9E0A5-C5D3-43EB-BDB6-B3076EE2750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6207228-F08E-404C-894B-2FA75B870F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C533F27-62FA-4387-8112-18085112C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E366390-90CE-4257-A5C5-445076A5670A}"/>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6" name="Tijdelijke aanduiding voor voettekst 5">
            <a:extLst>
              <a:ext uri="{FF2B5EF4-FFF2-40B4-BE49-F238E27FC236}">
                <a16:creationId xmlns:a16="http://schemas.microsoft.com/office/drawing/2014/main" id="{647F396C-2805-4AC2-9B95-103F89FA213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8DB440B-A35C-43AE-B25E-0AD27C5C90D1}"/>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251331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57F00-64A8-4EBC-B670-ED0472AB22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A145917C-ED2D-48D9-9D32-F69BEBAA74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C2BC23D7-96F5-4973-BE27-3FD118A6F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2D1AA8B-F86F-4AE0-A7E2-2D71D04ADEF8}"/>
              </a:ext>
            </a:extLst>
          </p:cNvPr>
          <p:cNvSpPr>
            <a:spLocks noGrp="1"/>
          </p:cNvSpPr>
          <p:nvPr>
            <p:ph type="dt" sz="half" idx="10"/>
          </p:nvPr>
        </p:nvSpPr>
        <p:spPr/>
        <p:txBody>
          <a:bodyPr/>
          <a:lstStyle/>
          <a:p>
            <a:fld id="{62A6F734-8BB1-4137-83C6-003D732A0F46}" type="datetimeFigureOut">
              <a:rPr lang="nl-BE" smtClean="0"/>
              <a:t>9/11/2021</a:t>
            </a:fld>
            <a:endParaRPr lang="nl-BE"/>
          </a:p>
        </p:txBody>
      </p:sp>
      <p:sp>
        <p:nvSpPr>
          <p:cNvPr id="6" name="Tijdelijke aanduiding voor voettekst 5">
            <a:extLst>
              <a:ext uri="{FF2B5EF4-FFF2-40B4-BE49-F238E27FC236}">
                <a16:creationId xmlns:a16="http://schemas.microsoft.com/office/drawing/2014/main" id="{BA0E4604-ECD9-45C3-AC8D-397C6018F9F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F437A2F-9537-44FF-ABFC-9CD98922E50C}"/>
              </a:ext>
            </a:extLst>
          </p:cNvPr>
          <p:cNvSpPr>
            <a:spLocks noGrp="1"/>
          </p:cNvSpPr>
          <p:nvPr>
            <p:ph type="sldNum" sz="quarter" idx="12"/>
          </p:nvPr>
        </p:nvSpPr>
        <p:spPr/>
        <p:txBody>
          <a:bodyPr/>
          <a:lstStyle/>
          <a:p>
            <a:fld id="{63AC6176-0546-46EA-B07B-695A37B8A8B0}" type="slidenum">
              <a:rPr lang="nl-BE" smtClean="0"/>
              <a:t>‹nr.›</a:t>
            </a:fld>
            <a:endParaRPr lang="nl-BE"/>
          </a:p>
        </p:txBody>
      </p:sp>
    </p:spTree>
    <p:extLst>
      <p:ext uri="{BB962C8B-B14F-4D97-AF65-F5344CB8AC3E}">
        <p14:creationId xmlns:p14="http://schemas.microsoft.com/office/powerpoint/2010/main" val="120849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49010B-4565-4803-81EC-7F84374EA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29878D1-221F-40B2-B12F-A9F46D362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80A654F-D473-4D54-97E2-E94E81EF2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6F734-8BB1-4137-83C6-003D732A0F46}" type="datetimeFigureOut">
              <a:rPr lang="nl-BE" smtClean="0"/>
              <a:t>9/11/2021</a:t>
            </a:fld>
            <a:endParaRPr lang="nl-BE"/>
          </a:p>
        </p:txBody>
      </p:sp>
      <p:sp>
        <p:nvSpPr>
          <p:cNvPr id="5" name="Tijdelijke aanduiding voor voettekst 4">
            <a:extLst>
              <a:ext uri="{FF2B5EF4-FFF2-40B4-BE49-F238E27FC236}">
                <a16:creationId xmlns:a16="http://schemas.microsoft.com/office/drawing/2014/main" id="{A4D2F7BA-1441-40DD-ACAE-8AEAE046B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97EC56C-9994-4EDC-91F4-4CA2FC5697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C6176-0546-46EA-B07B-695A37B8A8B0}" type="slidenum">
              <a:rPr lang="nl-BE" smtClean="0"/>
              <a:t>‹nr.›</a:t>
            </a:fld>
            <a:endParaRPr lang="nl-BE"/>
          </a:p>
        </p:txBody>
      </p:sp>
    </p:spTree>
    <p:extLst>
      <p:ext uri="{BB962C8B-B14F-4D97-AF65-F5344CB8AC3E}">
        <p14:creationId xmlns:p14="http://schemas.microsoft.com/office/powerpoint/2010/main" val="375510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eostrace.be/artikelen/forever-chemicals-bedreigen-noordzeelev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omgeving.vlaanderen.be/ecolabels-in-de-bouw"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pg.com/productsafety/ingredients/household_care/air_freshners/febreze/Febreze_Air_Effects_-_All_Varietie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milieu-en-gezondheid.be/nl/wat-meten-we-factsheets" TargetMode="External"/><Relationship Id="rId7" Type="http://schemas.openxmlformats.org/officeDocument/2006/relationships/hyperlink" Target="https://www.departementwvg.be/vipa-kenniscentrum-gezonde-zorginfrastructuur-luchtkwaliteit" TargetMode="External"/><Relationship Id="rId2" Type="http://schemas.openxmlformats.org/officeDocument/2006/relationships/hyperlink" Target="https://www.milieu-en-gezondheid.be/nl/resultaten-en-publicaties/onderzoeksresultaten" TargetMode="External"/><Relationship Id="rId1" Type="http://schemas.openxmlformats.org/officeDocument/2006/relationships/slideLayout" Target="../slideLayouts/slideLayout2.xml"/><Relationship Id="rId6" Type="http://schemas.openxmlformats.org/officeDocument/2006/relationships/hyperlink" Target="https://www.gezondleven.be/themas/gezondheid-en-milieu/gezond-binnen/stoffen" TargetMode="External"/><Relationship Id="rId5" Type="http://schemas.openxmlformats.org/officeDocument/2006/relationships/hyperlink" Target="https://www.zorg-en-gezondheid.be/leidraad-omgevingsfactoren-voor-de-kinderopvang" TargetMode="External"/><Relationship Id="rId4" Type="http://schemas.openxmlformats.org/officeDocument/2006/relationships/hyperlink" Target="https://www.zorg-en-gezondheid.be/binnenmilie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42915-3AF5-4F84-AE4F-D80DCDF91445}"/>
              </a:ext>
            </a:extLst>
          </p:cNvPr>
          <p:cNvSpPr>
            <a:spLocks noGrp="1"/>
          </p:cNvSpPr>
          <p:nvPr>
            <p:ph type="ctrTitle"/>
          </p:nvPr>
        </p:nvSpPr>
        <p:spPr>
          <a:xfrm>
            <a:off x="1524000" y="1600200"/>
            <a:ext cx="9144000" cy="1123602"/>
          </a:xfrm>
        </p:spPr>
        <p:txBody>
          <a:bodyPr>
            <a:normAutofit/>
          </a:bodyPr>
          <a:lstStyle/>
          <a:p>
            <a:r>
              <a:rPr lang="nl-BE" sz="7200"/>
              <a:t>Het binnenhuismilieu</a:t>
            </a:r>
            <a:endParaRPr lang="nl-BE" sz="7200" dirty="0"/>
          </a:p>
        </p:txBody>
      </p:sp>
      <p:sp>
        <p:nvSpPr>
          <p:cNvPr id="3" name="Ondertitel 2">
            <a:extLst>
              <a:ext uri="{FF2B5EF4-FFF2-40B4-BE49-F238E27FC236}">
                <a16:creationId xmlns:a16="http://schemas.microsoft.com/office/drawing/2014/main" id="{9E838EB2-5A51-403B-8CE5-DECB96EB9BCF}"/>
              </a:ext>
            </a:extLst>
          </p:cNvPr>
          <p:cNvSpPr>
            <a:spLocks noGrp="1"/>
          </p:cNvSpPr>
          <p:nvPr>
            <p:ph type="subTitle" idx="1"/>
          </p:nvPr>
        </p:nvSpPr>
        <p:spPr/>
        <p:txBody>
          <a:bodyPr>
            <a:normAutofit/>
          </a:bodyPr>
          <a:lstStyle/>
          <a:p>
            <a:r>
              <a:rPr lang="nl-BE" sz="3200"/>
              <a:t>De DO’s en DO’NTs voor een gezond binnenklimaat</a:t>
            </a:r>
            <a:endParaRPr lang="nl-BE" sz="3200" dirty="0"/>
          </a:p>
        </p:txBody>
      </p:sp>
      <p:sp>
        <p:nvSpPr>
          <p:cNvPr id="4" name="Tekstvak 3">
            <a:extLst>
              <a:ext uri="{FF2B5EF4-FFF2-40B4-BE49-F238E27FC236}">
                <a16:creationId xmlns:a16="http://schemas.microsoft.com/office/drawing/2014/main" id="{A21D234A-0634-47B0-893F-B54101EA69B2}"/>
              </a:ext>
            </a:extLst>
          </p:cNvPr>
          <p:cNvSpPr txBox="1"/>
          <p:nvPr/>
        </p:nvSpPr>
        <p:spPr>
          <a:xfrm>
            <a:off x="200722" y="6122020"/>
            <a:ext cx="6523463" cy="369332"/>
          </a:xfrm>
          <a:prstGeom prst="rect">
            <a:avLst/>
          </a:prstGeom>
          <a:noFill/>
        </p:spPr>
        <p:txBody>
          <a:bodyPr wrap="square" rtlCol="0">
            <a:spAutoFit/>
          </a:bodyPr>
          <a:lstStyle/>
          <a:p>
            <a:r>
              <a:rPr lang="nl-BE" dirty="0"/>
              <a:t>Kim Croes	Velt Brasschaat 2021</a:t>
            </a:r>
          </a:p>
        </p:txBody>
      </p:sp>
    </p:spTree>
    <p:extLst>
      <p:ext uri="{BB962C8B-B14F-4D97-AF65-F5344CB8AC3E}">
        <p14:creationId xmlns:p14="http://schemas.microsoft.com/office/powerpoint/2010/main" val="347678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3" name="Title 1"/>
          <p:cNvSpPr>
            <a:spLocks noGrp="1"/>
          </p:cNvSpPr>
          <p:nvPr>
            <p:ph type="title"/>
          </p:nvPr>
        </p:nvSpPr>
        <p:spPr>
          <a:xfrm>
            <a:off x="645064" y="525982"/>
            <a:ext cx="4282983" cy="1200361"/>
          </a:xfrm>
        </p:spPr>
        <p:txBody>
          <a:bodyPr anchor="b">
            <a:normAutofit/>
          </a:bodyPr>
          <a:lstStyle/>
          <a:p>
            <a:pPr eaLnBrk="1" hangingPunct="1"/>
            <a:r>
              <a:rPr lang="nl-BE" sz="3600"/>
              <a:t>Sigaretten rook</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Content Placeholder 2"/>
          <p:cNvSpPr>
            <a:spLocks noGrp="1"/>
          </p:cNvSpPr>
          <p:nvPr>
            <p:ph idx="1"/>
          </p:nvPr>
        </p:nvSpPr>
        <p:spPr>
          <a:xfrm>
            <a:off x="358509" y="2031101"/>
            <a:ext cx="5187525" cy="3728990"/>
          </a:xfrm>
        </p:spPr>
        <p:txBody>
          <a:bodyPr anchor="ctr">
            <a:normAutofit fontScale="92500"/>
          </a:bodyPr>
          <a:lstStyle/>
          <a:p>
            <a:pPr eaLnBrk="1" hangingPunct="1"/>
            <a:r>
              <a:rPr lang="en-US" sz="1700" dirty="0" err="1"/>
              <a:t>Bestaat</a:t>
            </a:r>
            <a:r>
              <a:rPr lang="en-US" sz="1700" dirty="0"/>
              <a:t> </a:t>
            </a:r>
            <a:r>
              <a:rPr lang="en-US" sz="1700" dirty="0" err="1"/>
              <a:t>uit</a:t>
            </a:r>
            <a:r>
              <a:rPr lang="en-US" sz="1700" dirty="0"/>
              <a:t> </a:t>
            </a:r>
            <a:r>
              <a:rPr lang="en-US" sz="1700" dirty="0" err="1"/>
              <a:t>meer</a:t>
            </a:r>
            <a:r>
              <a:rPr lang="en-US" sz="1700" dirty="0"/>
              <a:t> dan 6000 </a:t>
            </a:r>
            <a:r>
              <a:rPr lang="en-US" sz="1700" dirty="0" err="1"/>
              <a:t>gekende</a:t>
            </a:r>
            <a:r>
              <a:rPr lang="en-US" sz="1700" dirty="0"/>
              <a:t> </a:t>
            </a:r>
            <a:r>
              <a:rPr lang="en-US" sz="1700" dirty="0" err="1"/>
              <a:t>vervuilende</a:t>
            </a:r>
            <a:r>
              <a:rPr lang="en-US" sz="1700" dirty="0"/>
              <a:t> </a:t>
            </a:r>
            <a:r>
              <a:rPr lang="en-US" sz="1700" dirty="0" err="1"/>
              <a:t>stoffen</a:t>
            </a:r>
            <a:r>
              <a:rPr lang="en-US" sz="1700" dirty="0"/>
              <a:t> </a:t>
            </a:r>
          </a:p>
          <a:p>
            <a:pPr eaLnBrk="1" hangingPunct="1"/>
            <a:r>
              <a:rPr lang="en-US" sz="1700" dirty="0"/>
              <a:t>Risico op hart- </a:t>
            </a:r>
            <a:r>
              <a:rPr lang="en-US" sz="1700" dirty="0" err="1"/>
              <a:t>en</a:t>
            </a:r>
            <a:r>
              <a:rPr lang="en-US" sz="1700" dirty="0"/>
              <a:t> </a:t>
            </a:r>
            <a:r>
              <a:rPr lang="en-US" sz="1700" dirty="0" err="1"/>
              <a:t>vaatziekten</a:t>
            </a:r>
            <a:r>
              <a:rPr lang="en-US" sz="1700" dirty="0"/>
              <a:t>, </a:t>
            </a:r>
            <a:r>
              <a:rPr lang="en-US" sz="1700" dirty="0" err="1"/>
              <a:t>kanker</a:t>
            </a:r>
            <a:r>
              <a:rPr lang="en-US" sz="1700" dirty="0"/>
              <a:t> (15 types, </a:t>
            </a:r>
            <a:r>
              <a:rPr lang="en-US" sz="1700" dirty="0" err="1"/>
              <a:t>vooral</a:t>
            </a:r>
            <a:r>
              <a:rPr lang="en-US" sz="1700" dirty="0"/>
              <a:t> long, keel, </a:t>
            </a:r>
            <a:r>
              <a:rPr lang="en-US" sz="1700" dirty="0" err="1"/>
              <a:t>mond</a:t>
            </a:r>
            <a:r>
              <a:rPr lang="en-US" sz="1700" dirty="0"/>
              <a:t>)</a:t>
            </a:r>
          </a:p>
          <a:p>
            <a:r>
              <a:rPr lang="nl-BE" sz="1600" dirty="0"/>
              <a:t>B</a:t>
            </a:r>
            <a:r>
              <a:rPr lang="nl-BE" sz="1600" b="0" i="0" u="none" strike="noStrike" baseline="0" dirty="0"/>
              <a:t>elangrijke blootstellingsweg waarbij 10 tot 50% van het geïnhaleerde cadmium wordt geabsorbeerd</a:t>
            </a:r>
            <a:endParaRPr lang="en-US" sz="1700" dirty="0"/>
          </a:p>
          <a:p>
            <a:pPr eaLnBrk="1" hangingPunct="1"/>
            <a:r>
              <a:rPr lang="en-US" sz="1700" dirty="0"/>
              <a:t>Baby’s </a:t>
            </a:r>
            <a:r>
              <a:rPr lang="en-US" sz="1700" dirty="0" err="1"/>
              <a:t>en</a:t>
            </a:r>
            <a:r>
              <a:rPr lang="en-US" sz="1700" dirty="0"/>
              <a:t> </a:t>
            </a:r>
            <a:r>
              <a:rPr lang="en-US" sz="1700" dirty="0" err="1"/>
              <a:t>kinderen</a:t>
            </a:r>
            <a:r>
              <a:rPr lang="en-US" sz="1700" dirty="0"/>
              <a:t> = </a:t>
            </a:r>
            <a:r>
              <a:rPr lang="en-US" sz="1700" dirty="0" err="1"/>
              <a:t>gevoelige</a:t>
            </a:r>
            <a:r>
              <a:rPr lang="en-US" sz="1700" dirty="0"/>
              <a:t> </a:t>
            </a:r>
            <a:r>
              <a:rPr lang="en-US" sz="1700" dirty="0" err="1"/>
              <a:t>groep</a:t>
            </a:r>
            <a:r>
              <a:rPr lang="en-US" sz="1700" dirty="0"/>
              <a:t> : </a:t>
            </a:r>
            <a:r>
              <a:rPr lang="en-US" sz="1700" dirty="0" err="1"/>
              <a:t>meer</a:t>
            </a:r>
            <a:r>
              <a:rPr lang="en-US" sz="1700" dirty="0"/>
              <a:t> </a:t>
            </a:r>
            <a:r>
              <a:rPr lang="en-US" sz="1700" dirty="0" err="1"/>
              <a:t>kans</a:t>
            </a:r>
            <a:r>
              <a:rPr lang="en-US" sz="1700" dirty="0"/>
              <a:t> op </a:t>
            </a:r>
            <a:r>
              <a:rPr lang="en-US" sz="1700" dirty="0" err="1"/>
              <a:t>kanker</a:t>
            </a:r>
            <a:r>
              <a:rPr lang="en-US" sz="1700" dirty="0"/>
              <a:t>, </a:t>
            </a:r>
            <a:r>
              <a:rPr lang="en-US" sz="1700" dirty="0" err="1"/>
              <a:t>wiegedood</a:t>
            </a:r>
            <a:r>
              <a:rPr lang="en-US" sz="1700" dirty="0"/>
              <a:t>, </a:t>
            </a:r>
            <a:r>
              <a:rPr lang="en-US" sz="1700" dirty="0" err="1"/>
              <a:t>astma</a:t>
            </a:r>
            <a:r>
              <a:rPr lang="en-US" sz="1700" dirty="0"/>
              <a:t> &amp; </a:t>
            </a:r>
            <a:r>
              <a:rPr lang="en-US" sz="1700" dirty="0" err="1"/>
              <a:t>allergie</a:t>
            </a:r>
            <a:r>
              <a:rPr lang="en-US" sz="1700" dirty="0"/>
              <a:t>, lager IQ, </a:t>
            </a:r>
            <a:r>
              <a:rPr lang="en-US" sz="1700" dirty="0" err="1"/>
              <a:t>middenoorinfecties</a:t>
            </a:r>
            <a:r>
              <a:rPr lang="en-US" sz="1700" dirty="0"/>
              <a:t>, </a:t>
            </a:r>
            <a:r>
              <a:rPr lang="en-US" sz="1700" dirty="0" err="1"/>
              <a:t>gedragsproblemen</a:t>
            </a:r>
            <a:r>
              <a:rPr lang="en-US" sz="1700" dirty="0"/>
              <a:t> (Health Canada)</a:t>
            </a:r>
          </a:p>
          <a:p>
            <a:pPr eaLnBrk="1" hangingPunct="1"/>
            <a:r>
              <a:rPr lang="nl-NL" sz="1700" dirty="0"/>
              <a:t>University of Edinburgh: rookverbod =&gt; 8% minder doodgeboortes, minder prematuren; Vlaanderen ook minder vroeggeboortes na rookverbod (</a:t>
            </a:r>
            <a:r>
              <a:rPr lang="nl-NL" sz="1700" dirty="0" err="1"/>
              <a:t>UHasselt</a:t>
            </a:r>
            <a:r>
              <a:rPr lang="nl-NL" sz="1700" dirty="0"/>
              <a:t>, 2013)</a:t>
            </a:r>
          </a:p>
          <a:p>
            <a:pPr eaLnBrk="1" hangingPunct="1"/>
            <a:r>
              <a:rPr lang="nl-BE" sz="1700" dirty="0"/>
              <a:t>Vlaanderen: 50-65j ex of huidig rokers =&gt; sneller menopauze bereiken dan niet-rokers (2015)</a:t>
            </a:r>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iguur rookverbod">
            <a:extLst>
              <a:ext uri="{FF2B5EF4-FFF2-40B4-BE49-F238E27FC236}">
                <a16:creationId xmlns:a16="http://schemas.microsoft.com/office/drawing/2014/main" id="{F064C5C2-B499-48D7-8B3C-B27D01ECE9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748" y="991008"/>
            <a:ext cx="5628018" cy="46431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5" name="Title 1"/>
          <p:cNvSpPr>
            <a:spLocks noGrp="1"/>
          </p:cNvSpPr>
          <p:nvPr>
            <p:ph type="title"/>
          </p:nvPr>
        </p:nvSpPr>
        <p:spPr>
          <a:xfrm>
            <a:off x="1043631" y="809898"/>
            <a:ext cx="9942716" cy="1554480"/>
          </a:xfrm>
        </p:spPr>
        <p:txBody>
          <a:bodyPr anchor="ctr">
            <a:normAutofit/>
          </a:bodyPr>
          <a:lstStyle/>
          <a:p>
            <a:pPr eaLnBrk="1" hangingPunct="1"/>
            <a:r>
              <a:rPr lang="nl-BE" sz="4800"/>
              <a:t>Perfluor componenten (PFAS)</a:t>
            </a:r>
          </a:p>
        </p:txBody>
      </p:sp>
      <p:sp>
        <p:nvSpPr>
          <p:cNvPr id="62466" name="Content Placeholder 2"/>
          <p:cNvSpPr>
            <a:spLocks noGrp="1"/>
          </p:cNvSpPr>
          <p:nvPr>
            <p:ph idx="1"/>
          </p:nvPr>
        </p:nvSpPr>
        <p:spPr>
          <a:xfrm>
            <a:off x="599411" y="1395029"/>
            <a:ext cx="10346268" cy="4967305"/>
          </a:xfrm>
        </p:spPr>
        <p:txBody>
          <a:bodyPr anchor="ctr">
            <a:normAutofit/>
          </a:bodyPr>
          <a:lstStyle/>
          <a:p>
            <a:pPr eaLnBrk="1" hangingPunct="1"/>
            <a:r>
              <a:rPr lang="nl-BE" sz="1800" b="0" i="0" u="none" strike="noStrike" baseline="0" dirty="0"/>
              <a:t>Groep van 1000den stoffen, synthetisch</a:t>
            </a:r>
          </a:p>
          <a:p>
            <a:pPr eaLnBrk="1" hangingPunct="1"/>
            <a:r>
              <a:rPr lang="nl-BE" sz="1800" b="0" i="0" u="none" strike="noStrike" baseline="0" dirty="0"/>
              <a:t>Stapelen op in milieu en menselijk lichaam. Overal in de wereld aanwezig</a:t>
            </a:r>
          </a:p>
          <a:p>
            <a:pPr eaLnBrk="1" hangingPunct="1"/>
            <a:r>
              <a:rPr lang="nl-BE" sz="1800" dirty="0"/>
              <a:t>W</a:t>
            </a:r>
            <a:r>
              <a:rPr lang="nl-BE" sz="1800" b="0" i="0" u="none" strike="noStrike" baseline="0" dirty="0"/>
              <a:t>ater-, vuil- en vetafstotende eigenschappen en hittebestendig</a:t>
            </a:r>
          </a:p>
          <a:p>
            <a:pPr eaLnBrk="1" hangingPunct="1"/>
            <a:r>
              <a:rPr lang="nl-BE" sz="1800" b="0" i="0" u="none" strike="noStrike" baseline="0" dirty="0"/>
              <a:t>Gebruik in textiel en leder (water- en vuilafstotend maken), kookgerei, papier en karton (</a:t>
            </a:r>
            <a:r>
              <a:rPr lang="en-US" sz="1800" dirty="0"/>
              <a:t>Post-its van 3M),</a:t>
            </a:r>
            <a:r>
              <a:rPr lang="nl-BE" sz="1800" b="0" i="0" u="none" strike="noStrike" baseline="0" dirty="0"/>
              <a:t> brandblusmiddelen, cosmetica (zonnecrème), …</a:t>
            </a:r>
            <a:endParaRPr lang="en-US" sz="1800" b="0" i="0" u="none" strike="noStrike" baseline="0" dirty="0"/>
          </a:p>
          <a:p>
            <a:pPr eaLnBrk="1" hangingPunct="1"/>
            <a:r>
              <a:rPr lang="nl-BE" sz="1800" b="0" i="0" u="none" strike="noStrike" baseline="0" dirty="0"/>
              <a:t>Aanwezig in bakpapier, fastfoodverpakking, microgolf popcornzakken, muffin  &amp; </a:t>
            </a:r>
            <a:r>
              <a:rPr lang="nl-BE" sz="1800" b="0" i="0" u="none" strike="noStrike" baseline="0" dirty="0" err="1"/>
              <a:t>cupcake</a:t>
            </a:r>
            <a:r>
              <a:rPr lang="nl-BE" sz="1800" b="0" i="0" u="none" strike="noStrike" baseline="0" dirty="0"/>
              <a:t> verpakking, pizzadozen, </a:t>
            </a:r>
            <a:r>
              <a:rPr lang="nl-BE" sz="1800" b="0" i="0" u="none" strike="noStrike" baseline="0" dirty="0" err="1"/>
              <a:t>ijscreme</a:t>
            </a:r>
            <a:r>
              <a:rPr lang="nl-BE" sz="1800" b="0" i="0" u="none" strike="noStrike" baseline="0" dirty="0"/>
              <a:t> cups, kartonnen dozen, aluminium </a:t>
            </a:r>
            <a:r>
              <a:rPr lang="nl-BE" sz="1800" b="0" i="0" u="none" strike="noStrike" baseline="0" dirty="0" err="1"/>
              <a:t>wrappers</a:t>
            </a:r>
            <a:r>
              <a:rPr lang="nl-BE" sz="1800" dirty="0"/>
              <a:t>, … (</a:t>
            </a:r>
            <a:r>
              <a:rPr lang="nl-BE" sz="1800" b="0" i="0" dirty="0">
                <a:solidFill>
                  <a:srgbClr val="222222"/>
                </a:solidFill>
                <a:effectLst/>
              </a:rPr>
              <a:t>Yuan et al. 2016, </a:t>
            </a:r>
            <a:r>
              <a:rPr lang="nl-BE" sz="1800" b="0" i="0" dirty="0" err="1">
                <a:solidFill>
                  <a:srgbClr val="222222"/>
                </a:solidFill>
                <a:effectLst/>
              </a:rPr>
              <a:t>Granby</a:t>
            </a:r>
            <a:r>
              <a:rPr lang="nl-BE" sz="1800" b="0" i="0" dirty="0">
                <a:solidFill>
                  <a:srgbClr val="222222"/>
                </a:solidFill>
                <a:effectLst/>
              </a:rPr>
              <a:t> et al. 2018)</a:t>
            </a:r>
            <a:endParaRPr lang="nl-BE" sz="1800" b="0" i="0" u="none" strike="noStrike" baseline="0" dirty="0"/>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2" descr="De bronafbeelding bekijken">
            <a:extLst>
              <a:ext uri="{FF2B5EF4-FFF2-40B4-BE49-F238E27FC236}">
                <a16:creationId xmlns:a16="http://schemas.microsoft.com/office/drawing/2014/main" id="{DFBFD674-06AE-4EB0-A958-22C7DDC3E2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27" t="20501" r="6485" b="7292"/>
          <a:stretch/>
        </p:blipFill>
        <p:spPr bwMode="auto">
          <a:xfrm>
            <a:off x="8378205" y="5383889"/>
            <a:ext cx="1491352" cy="144479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ctangle Salad Bowl 500ML">
            <a:extLst>
              <a:ext uri="{FF2B5EF4-FFF2-40B4-BE49-F238E27FC236}">
                <a16:creationId xmlns:a16="http://schemas.microsoft.com/office/drawing/2014/main" id="{E239C578-71A9-49CD-841C-A856EE11DB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54" name="Picture 6" descr="Afbeeldingsresultaten voor eco-friendly paper tableware">
            <a:extLst>
              <a:ext uri="{FF2B5EF4-FFF2-40B4-BE49-F238E27FC236}">
                <a16:creationId xmlns:a16="http://schemas.microsoft.com/office/drawing/2014/main" id="{6F34DF29-9CC9-4B00-80B5-A6AC2790D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077" y="5383889"/>
            <a:ext cx="1916540" cy="14138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ten voor fast-food packaging">
            <a:extLst>
              <a:ext uri="{FF2B5EF4-FFF2-40B4-BE49-F238E27FC236}">
                <a16:creationId xmlns:a16="http://schemas.microsoft.com/office/drawing/2014/main" id="{01911080-F369-4394-82F4-EDBD9533E2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813" r="16575"/>
          <a:stretch/>
        </p:blipFill>
        <p:spPr bwMode="auto">
          <a:xfrm>
            <a:off x="6406961" y="5383889"/>
            <a:ext cx="1815082" cy="14138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essert Muffins">
            <a:extLst>
              <a:ext uri="{FF2B5EF4-FFF2-40B4-BE49-F238E27FC236}">
                <a16:creationId xmlns:a16="http://schemas.microsoft.com/office/drawing/2014/main" id="{6B949C2A-D5BF-49D4-8318-E70E2334D7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4757867" y="5383889"/>
            <a:ext cx="1446143" cy="141384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fbeeldingsresultaten voor microwave popcorn">
            <a:extLst>
              <a:ext uri="{FF2B5EF4-FFF2-40B4-BE49-F238E27FC236}">
                <a16:creationId xmlns:a16="http://schemas.microsoft.com/office/drawing/2014/main" id="{67D990DF-F75B-472F-ADAD-CAF0A58922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574"/>
          <a:stretch/>
        </p:blipFill>
        <p:spPr bwMode="auto">
          <a:xfrm>
            <a:off x="2739834" y="5383888"/>
            <a:ext cx="1815082" cy="14138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fbeeldingsresultaten voor bakpapier">
            <a:extLst>
              <a:ext uri="{FF2B5EF4-FFF2-40B4-BE49-F238E27FC236}">
                <a16:creationId xmlns:a16="http://schemas.microsoft.com/office/drawing/2014/main" id="{D7E502C4-9449-49EF-BA05-E3992F291C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408" y="5083230"/>
            <a:ext cx="21717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5" name="Title 1"/>
          <p:cNvSpPr>
            <a:spLocks noGrp="1"/>
          </p:cNvSpPr>
          <p:nvPr>
            <p:ph type="title"/>
          </p:nvPr>
        </p:nvSpPr>
        <p:spPr>
          <a:xfrm>
            <a:off x="1043631" y="809898"/>
            <a:ext cx="9942716" cy="1554480"/>
          </a:xfrm>
        </p:spPr>
        <p:txBody>
          <a:bodyPr anchor="ctr">
            <a:normAutofit/>
          </a:bodyPr>
          <a:lstStyle/>
          <a:p>
            <a:pPr eaLnBrk="1" hangingPunct="1"/>
            <a:r>
              <a:rPr lang="nl-BE" sz="4800"/>
              <a:t>Perfluor componenten (PFAS)</a:t>
            </a:r>
          </a:p>
        </p:txBody>
      </p:sp>
      <p:sp>
        <p:nvSpPr>
          <p:cNvPr id="62466" name="Content Placeholder 2"/>
          <p:cNvSpPr>
            <a:spLocks noGrp="1"/>
          </p:cNvSpPr>
          <p:nvPr>
            <p:ph idx="1"/>
          </p:nvPr>
        </p:nvSpPr>
        <p:spPr>
          <a:xfrm>
            <a:off x="599411" y="1961906"/>
            <a:ext cx="10346268" cy="4967305"/>
          </a:xfrm>
        </p:spPr>
        <p:txBody>
          <a:bodyPr anchor="ctr">
            <a:normAutofit/>
          </a:bodyPr>
          <a:lstStyle/>
          <a:p>
            <a:pPr eaLnBrk="1" hangingPunct="1"/>
            <a:r>
              <a:rPr lang="nl-BE" sz="1800" dirty="0"/>
              <a:t>EU: heel deel componenten beperkt gebruik</a:t>
            </a:r>
          </a:p>
          <a:p>
            <a:pPr eaLnBrk="1" hangingPunct="1"/>
            <a:r>
              <a:rPr lang="nl-BE" sz="1800" dirty="0"/>
              <a:t>Industriële productie: </a:t>
            </a:r>
            <a:r>
              <a:rPr lang="nl-BE" sz="1800" b="0" i="0" dirty="0">
                <a:solidFill>
                  <a:srgbClr val="333332"/>
                </a:solidFill>
                <a:effectLst/>
              </a:rPr>
              <a:t>3M in Zwijndrecht en </a:t>
            </a:r>
            <a:r>
              <a:rPr lang="nl-BE" sz="1800" b="0" i="0" dirty="0" err="1">
                <a:solidFill>
                  <a:srgbClr val="333332"/>
                </a:solidFill>
                <a:effectLst/>
              </a:rPr>
              <a:t>Chemours</a:t>
            </a:r>
            <a:r>
              <a:rPr lang="nl-BE" sz="1800" b="0" i="0" dirty="0">
                <a:solidFill>
                  <a:srgbClr val="333332"/>
                </a:solidFill>
                <a:effectLst/>
              </a:rPr>
              <a:t> (vroegere Dupont) in Mechelen.</a:t>
            </a:r>
          </a:p>
          <a:p>
            <a:pPr eaLnBrk="1" hangingPunct="1"/>
            <a:r>
              <a:rPr lang="nl-BE" sz="1800" dirty="0">
                <a:solidFill>
                  <a:srgbClr val="333332"/>
                </a:solidFill>
              </a:rPr>
              <a:t>Inventaris potentiële risicosites door OVAM: </a:t>
            </a:r>
            <a:r>
              <a:rPr lang="nl-BE" sz="1800" b="0" i="0" dirty="0">
                <a:solidFill>
                  <a:srgbClr val="333332"/>
                </a:solidFill>
                <a:effectLst/>
              </a:rPr>
              <a:t>meer dan 4000 locaties met een mogelijk risico (2021)</a:t>
            </a:r>
          </a:p>
          <a:p>
            <a:r>
              <a:rPr lang="nl-BE" sz="1800" dirty="0"/>
              <a:t>Recente studie UA: potentieel gevaarlijke gehalten in jonge tong en schol uit Noordzee (</a:t>
            </a:r>
            <a:r>
              <a:rPr lang="nl-BE" sz="1800" dirty="0">
                <a:hlinkClick r:id="rId3"/>
              </a:rPr>
              <a:t>‘</a:t>
            </a:r>
            <a:r>
              <a:rPr lang="nl-BE" sz="1800" dirty="0" err="1">
                <a:hlinkClick r:id="rId3"/>
              </a:rPr>
              <a:t>Forever</a:t>
            </a:r>
            <a:r>
              <a:rPr lang="nl-BE" sz="1800" dirty="0">
                <a:hlinkClick r:id="rId3"/>
              </a:rPr>
              <a:t> </a:t>
            </a:r>
            <a:r>
              <a:rPr lang="nl-BE" sz="1800" dirty="0" err="1">
                <a:hlinkClick r:id="rId3"/>
              </a:rPr>
              <a:t>chemicals</a:t>
            </a:r>
            <a:r>
              <a:rPr lang="nl-BE" sz="1800" dirty="0">
                <a:hlinkClick r:id="rId3"/>
              </a:rPr>
              <a:t>’ bedreigen Noordzeeleven (eostrace.be)</a:t>
            </a:r>
            <a:r>
              <a:rPr lang="nl-BE" sz="1800" dirty="0"/>
              <a:t>)</a:t>
            </a:r>
          </a:p>
          <a:p>
            <a:r>
              <a:rPr lang="nl-BE" sz="1800" dirty="0"/>
              <a:t>Negatieve invloed op ontwikkeling, vruchtbaarheid en overleving van vissen: ecologische gevolgen van aquatische vervuiling (in Westerschelde)</a:t>
            </a:r>
          </a:p>
          <a:p>
            <a:r>
              <a:rPr lang="nl-BE" sz="1800" dirty="0"/>
              <a:t>Teruggevonden in ongeveer 50% van de drinkwaterstalen, onder de norm van 100 </a:t>
            </a:r>
            <a:r>
              <a:rPr lang="nl-BE" sz="1800" dirty="0" err="1"/>
              <a:t>ng</a:t>
            </a:r>
            <a:r>
              <a:rPr lang="nl-BE" sz="1800" dirty="0"/>
              <a:t>/l uit de Europese drinkwaterrichtlijn (2020)</a:t>
            </a:r>
            <a:endParaRPr lang="en-US" sz="1800" dirty="0"/>
          </a:p>
          <a:p>
            <a:pPr eaLnBrk="1" hangingPunct="1"/>
            <a:endParaRPr lang="nl-BE" sz="1600" dirty="0"/>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2" descr="De bronafbeelding bekijken">
            <a:extLst>
              <a:ext uri="{FF2B5EF4-FFF2-40B4-BE49-F238E27FC236}">
                <a16:creationId xmlns:a16="http://schemas.microsoft.com/office/drawing/2014/main" id="{7E203C4B-C778-4613-85E9-9363817D3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1622" y="-303031"/>
            <a:ext cx="489981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0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5" name="Title 1"/>
          <p:cNvSpPr>
            <a:spLocks noGrp="1"/>
          </p:cNvSpPr>
          <p:nvPr>
            <p:ph type="title"/>
          </p:nvPr>
        </p:nvSpPr>
        <p:spPr>
          <a:xfrm>
            <a:off x="1043631" y="809898"/>
            <a:ext cx="9942716" cy="1554480"/>
          </a:xfrm>
        </p:spPr>
        <p:txBody>
          <a:bodyPr anchor="ctr">
            <a:normAutofit/>
          </a:bodyPr>
          <a:lstStyle/>
          <a:p>
            <a:pPr eaLnBrk="1" hangingPunct="1"/>
            <a:r>
              <a:rPr lang="nl-BE" sz="4800"/>
              <a:t>Perfluor componenten (PFAS)</a:t>
            </a:r>
          </a:p>
        </p:txBody>
      </p:sp>
      <p:sp>
        <p:nvSpPr>
          <p:cNvPr id="62466" name="Content Placeholder 2"/>
          <p:cNvSpPr>
            <a:spLocks noGrp="1"/>
          </p:cNvSpPr>
          <p:nvPr>
            <p:ph idx="1"/>
          </p:nvPr>
        </p:nvSpPr>
        <p:spPr>
          <a:xfrm>
            <a:off x="640079" y="1742222"/>
            <a:ext cx="10346268" cy="5502802"/>
          </a:xfrm>
        </p:spPr>
        <p:txBody>
          <a:bodyPr anchor="ctr">
            <a:normAutofit/>
          </a:bodyPr>
          <a:lstStyle/>
          <a:p>
            <a:r>
              <a:rPr lang="nl-BE" sz="1700" dirty="0"/>
              <a:t>Gezondheid:</a:t>
            </a:r>
            <a:r>
              <a:rPr lang="nl-BE" sz="1700" b="0" i="0" u="none" strike="noStrike" baseline="0" dirty="0"/>
              <a:t> </a:t>
            </a:r>
            <a:r>
              <a:rPr lang="nl-BE" sz="1700" u="sng" dirty="0"/>
              <a:t>i</a:t>
            </a:r>
            <a:r>
              <a:rPr lang="nl-BE" sz="1700" b="0" i="0" u="sng" strike="noStrike" baseline="0" dirty="0"/>
              <a:t>nvloed op het immuunsysteem</a:t>
            </a:r>
            <a:r>
              <a:rPr lang="nl-BE" sz="1700" b="0" i="0" u="none" strike="noStrike" baseline="0" dirty="0"/>
              <a:t>. </a:t>
            </a:r>
            <a:r>
              <a:rPr lang="nl-BE" sz="1700" u="sng" dirty="0"/>
              <a:t>H</a:t>
            </a:r>
            <a:r>
              <a:rPr lang="nl-BE" sz="1700" b="0" i="0" u="sng" strike="noStrike" baseline="0" dirty="0"/>
              <a:t>ormoonverstoring</a:t>
            </a:r>
            <a:r>
              <a:rPr lang="nl-BE" sz="1700" b="0" i="0" u="none" strike="noStrike" baseline="0" dirty="0"/>
              <a:t>, </a:t>
            </a:r>
            <a:r>
              <a:rPr lang="nl-BE" sz="1700" b="0" i="0" u="sng" strike="noStrike" baseline="0" dirty="0"/>
              <a:t>verhoogde cholesterolgehalten</a:t>
            </a:r>
            <a:r>
              <a:rPr lang="nl-BE" sz="1700" b="0" i="0" u="none" strike="noStrike" baseline="0" dirty="0"/>
              <a:t>, </a:t>
            </a:r>
            <a:r>
              <a:rPr lang="nl-BE" sz="1700" b="0" u="sng" strike="noStrike" baseline="0" dirty="0"/>
              <a:t>verstoren van de leverwerking </a:t>
            </a:r>
            <a:r>
              <a:rPr lang="nl-BE" sz="1700" b="0" i="0" u="none" strike="noStrike" baseline="0" dirty="0"/>
              <a:t>en een verhoogd kankerrisico. Invloed op de groei, de leercapaciteit en het gedrag van kinderen. Beinvloeden de longfunctie. </a:t>
            </a:r>
            <a:r>
              <a:rPr lang="nl-BE" sz="1700" dirty="0"/>
              <a:t>G</a:t>
            </a:r>
            <a:r>
              <a:rPr lang="nl-BE" sz="1700" b="0" i="0" u="none" strike="noStrike" baseline="0" dirty="0"/>
              <a:t>eassocieerd met een kleinere kans op zwangerschap, een verhoogd risico op hoge bloeddruk tijdens de zwangerschap</a:t>
            </a:r>
            <a:r>
              <a:rPr lang="nl-BE" sz="1700" dirty="0"/>
              <a:t> </a:t>
            </a:r>
            <a:r>
              <a:rPr lang="nl-BE" sz="1700" b="0" i="0" u="none" strike="noStrike" baseline="0" dirty="0"/>
              <a:t>en een lager geboortegewicht</a:t>
            </a:r>
          </a:p>
          <a:p>
            <a:r>
              <a:rPr lang="nl-BE" sz="1700" dirty="0"/>
              <a:t>Mens: blootstelling van voorbije 2-10j meten (in bloedplasma)</a:t>
            </a:r>
          </a:p>
          <a:p>
            <a:r>
              <a:rPr lang="nl-BE" sz="1700" dirty="0"/>
              <a:t>FLEHS III (2012-2015): 77% volwassenen PFOS en PFOA boven gezondheidskundige toetsingswaarde (HBM I)</a:t>
            </a:r>
          </a:p>
          <a:p>
            <a:r>
              <a:rPr lang="nl-BE" sz="1700" dirty="0"/>
              <a:t>FLEHS IV (2016-2020): 90 % (PFOS) en 96% (PFOA) jongeren onder gezondheidskundige toetsingswaarde (HBM I)</a:t>
            </a:r>
          </a:p>
          <a:p>
            <a:r>
              <a:rPr lang="nl-BE" sz="1700" dirty="0"/>
              <a:t>EFSA </a:t>
            </a:r>
            <a:r>
              <a:rPr lang="nl-BE" sz="1700" b="0" i="0" u="none" strike="noStrike" baseline="0" dirty="0"/>
              <a:t>toetsingswaarde (12.6 </a:t>
            </a:r>
            <a:r>
              <a:rPr lang="el-GR" sz="1700" b="0" i="0" u="none" strike="noStrike" baseline="0" dirty="0"/>
              <a:t>μ</a:t>
            </a:r>
            <a:r>
              <a:rPr lang="nl-BE" sz="1700" b="0" i="0" u="none" strike="noStrike" baseline="0" dirty="0"/>
              <a:t>g/L serum) voor som PFOA, PFNA, </a:t>
            </a:r>
            <a:r>
              <a:rPr lang="nl-BE" sz="1700" b="0" i="0" u="none" strike="noStrike" baseline="0" dirty="0" err="1"/>
              <a:t>PFHxS</a:t>
            </a:r>
            <a:r>
              <a:rPr lang="nl-BE" sz="1700" b="0" i="0" u="none" strike="noStrike" baseline="0" dirty="0"/>
              <a:t>, PFOS: 97% jongeren onder limiet (FLEHS IV)</a:t>
            </a:r>
            <a:endParaRPr lang="nl-BE" sz="1700" dirty="0"/>
          </a:p>
          <a:p>
            <a:r>
              <a:rPr lang="nl-BE" sz="1700" dirty="0"/>
              <a:t>EFSA: normen inname via voeding &gt; 1000x verstrengd over laatste 12j. Huidige limiet voor </a:t>
            </a:r>
            <a:r>
              <a:rPr lang="nl-BE" sz="1700" b="0" i="0" dirty="0">
                <a:effectLst/>
              </a:rPr>
              <a:t>som van 4 PFAS (PFOA, PFOS, PFNA, </a:t>
            </a:r>
            <a:r>
              <a:rPr lang="nl-BE" sz="1700" b="0" i="0" dirty="0" err="1">
                <a:effectLst/>
              </a:rPr>
              <a:t>PFHxS</a:t>
            </a:r>
            <a:r>
              <a:rPr lang="nl-BE" sz="1700" b="0" i="0" dirty="0">
                <a:effectLst/>
              </a:rPr>
              <a:t> ) = 4,4ng / kg LG / week</a:t>
            </a:r>
          </a:p>
          <a:p>
            <a:r>
              <a:rPr lang="nl-BE" sz="1700" dirty="0"/>
              <a:t>Er bestaan nog geen EU normen voor levensmiddelen. FAVV heeft zelf actielimieten in afwachting</a:t>
            </a:r>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03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000FD9E-7C90-4F30-BD79-02320F01796A}"/>
              </a:ext>
            </a:extLst>
          </p:cNvPr>
          <p:cNvSpPr>
            <a:spLocks noGrp="1"/>
          </p:cNvSpPr>
          <p:nvPr>
            <p:ph type="title"/>
          </p:nvPr>
        </p:nvSpPr>
        <p:spPr>
          <a:xfrm>
            <a:off x="1043631" y="809898"/>
            <a:ext cx="9942716" cy="1554480"/>
          </a:xfrm>
        </p:spPr>
        <p:txBody>
          <a:bodyPr anchor="ctr">
            <a:normAutofit/>
          </a:bodyPr>
          <a:lstStyle/>
          <a:p>
            <a:r>
              <a:rPr lang="nl-BE" sz="4800" dirty="0"/>
              <a:t>Wat met Tefalpannen?</a:t>
            </a:r>
          </a:p>
        </p:txBody>
      </p:sp>
      <p:sp>
        <p:nvSpPr>
          <p:cNvPr id="3" name="Tijdelijke aanduiding voor inhoud 2">
            <a:extLst>
              <a:ext uri="{FF2B5EF4-FFF2-40B4-BE49-F238E27FC236}">
                <a16:creationId xmlns:a16="http://schemas.microsoft.com/office/drawing/2014/main" id="{3D19D7DC-075B-4643-9CF5-3A947A84D2BD}"/>
              </a:ext>
            </a:extLst>
          </p:cNvPr>
          <p:cNvSpPr>
            <a:spLocks noGrp="1"/>
          </p:cNvSpPr>
          <p:nvPr>
            <p:ph idx="1"/>
          </p:nvPr>
        </p:nvSpPr>
        <p:spPr>
          <a:xfrm>
            <a:off x="1045028" y="2704013"/>
            <a:ext cx="9941319" cy="3637597"/>
          </a:xfrm>
        </p:spPr>
        <p:txBody>
          <a:bodyPr anchor="ctr">
            <a:normAutofit/>
          </a:bodyPr>
          <a:lstStyle/>
          <a:p>
            <a:r>
              <a:rPr lang="nl-BE" sz="1800" dirty="0"/>
              <a:t>Vroeger: bron van PFOS en PFOA</a:t>
            </a:r>
          </a:p>
          <a:p>
            <a:r>
              <a:rPr lang="nl-BE" sz="1800" dirty="0"/>
              <a:t>Nu: geen PFOA, geen PFOS, geen lood, geen cadmium aanwezig</a:t>
            </a:r>
          </a:p>
          <a:p>
            <a:r>
              <a:rPr lang="nl-BE" sz="1800" dirty="0"/>
              <a:t>Wel: PTFE coating (</a:t>
            </a:r>
            <a:r>
              <a:rPr lang="nl-BE" sz="1800" b="0" i="0" dirty="0" err="1">
                <a:effectLst/>
              </a:rPr>
              <a:t>polytetrafluorethyleen</a:t>
            </a:r>
            <a:r>
              <a:rPr lang="nl-BE" sz="1800" b="0" i="0" dirty="0">
                <a:effectLst/>
              </a:rPr>
              <a:t>) en/of titanium en/of natuurlijke mineralen</a:t>
            </a:r>
          </a:p>
          <a:p>
            <a:pPr marL="0" indent="0">
              <a:buNone/>
            </a:pPr>
            <a:r>
              <a:rPr lang="nl-BE" sz="1800" dirty="0"/>
              <a:t>	=&gt; Veilig? </a:t>
            </a:r>
          </a:p>
          <a:p>
            <a:pPr marL="0" indent="0">
              <a:buNone/>
            </a:pPr>
            <a:r>
              <a:rPr lang="nl-BE" sz="1800" dirty="0"/>
              <a:t>	=&gt; Bepaalde bronnen spreken van aanwezigheid andere PFAS</a:t>
            </a:r>
          </a:p>
          <a:p>
            <a:pPr marL="0" indent="0">
              <a:buNone/>
            </a:pPr>
            <a:r>
              <a:rPr lang="nl-BE" sz="1800" dirty="0"/>
              <a:t>	=&gt; Oververhitting PTFE kan schadelijke gassen vrijstellen</a:t>
            </a:r>
          </a:p>
          <a:p>
            <a:endParaRPr lang="nl-BE" sz="1800" dirty="0"/>
          </a:p>
          <a:p>
            <a:r>
              <a:rPr lang="nl-BE" sz="1800" dirty="0"/>
              <a:t>Alternatieven: gietijzer, roestvrij staal, keramisch, keramisch anti-aanbak (v.b. </a:t>
            </a:r>
            <a:r>
              <a:rPr lang="nl-BE" sz="1800" dirty="0" err="1"/>
              <a:t>Thermolon</a:t>
            </a:r>
            <a:r>
              <a:rPr lang="nl-BE" sz="1800" dirty="0"/>
              <a:t> van </a:t>
            </a:r>
            <a:r>
              <a:rPr lang="nl-BE" sz="1800" dirty="0" err="1"/>
              <a:t>Greenpan</a:t>
            </a:r>
            <a:r>
              <a:rPr lang="nl-BE" sz="1800" dirty="0"/>
              <a:t>)</a:t>
            </a:r>
          </a:p>
          <a:p>
            <a:pPr marL="0" indent="0">
              <a:buNone/>
            </a:pPr>
            <a:endParaRPr lang="nl-BE"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2EF96579-C4B1-463E-AB76-7D8364773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67" y="809898"/>
            <a:ext cx="144780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0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49F8F9-C842-4810-88C3-3960145245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5" t="46075" r="2498" b="25419"/>
          <a:stretch/>
        </p:blipFill>
        <p:spPr bwMode="auto">
          <a:xfrm>
            <a:off x="1658232" y="3545644"/>
            <a:ext cx="8667296" cy="3185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A631B65-7444-443D-ABF6-8210053721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5" t="14078" r="2166" b="54686"/>
          <a:stretch/>
        </p:blipFill>
        <p:spPr bwMode="auto">
          <a:xfrm>
            <a:off x="102741" y="131836"/>
            <a:ext cx="6846702" cy="3180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AA2B69C-8BE9-4177-A67E-1799EB02D83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956" t="79486" r="2320" b="2859"/>
          <a:stretch/>
        </p:blipFill>
        <p:spPr bwMode="auto">
          <a:xfrm>
            <a:off x="7180268" y="509160"/>
            <a:ext cx="4699983" cy="236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15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61AF20-8EF0-45CE-8139-E928F44ECBDA}"/>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kern="1200" dirty="0" err="1">
                <a:solidFill>
                  <a:schemeClr val="tx1"/>
                </a:solidFill>
                <a:latin typeface="+mj-lt"/>
                <a:ea typeface="+mj-ea"/>
                <a:cs typeface="+mj-cs"/>
              </a:rPr>
              <a:t>Weekmakers</a:t>
            </a:r>
            <a:endParaRPr lang="en-US" sz="4800" kern="1200" dirty="0">
              <a:solidFill>
                <a:schemeClr val="tx1"/>
              </a:solidFill>
              <a:latin typeface="+mj-lt"/>
              <a:ea typeface="+mj-ea"/>
              <a:cs typeface="+mj-cs"/>
            </a:endParaRPr>
          </a:p>
        </p:txBody>
      </p:sp>
      <p:sp>
        <p:nvSpPr>
          <p:cNvPr id="4" name="Tekstvak 3">
            <a:extLst>
              <a:ext uri="{FF2B5EF4-FFF2-40B4-BE49-F238E27FC236}">
                <a16:creationId xmlns:a16="http://schemas.microsoft.com/office/drawing/2014/main" id="{320A7B64-673A-48A1-A8DF-1C1A7257F592}"/>
              </a:ext>
            </a:extLst>
          </p:cNvPr>
          <p:cNvSpPr txBox="1"/>
          <p:nvPr/>
        </p:nvSpPr>
        <p:spPr>
          <a:xfrm>
            <a:off x="838200" y="2704013"/>
            <a:ext cx="9941319" cy="3781287"/>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000" b="0" i="0" u="none" strike="noStrike" baseline="0" dirty="0" err="1"/>
              <a:t>Komt</a:t>
            </a:r>
            <a:r>
              <a:rPr lang="en-US" sz="2000" b="0" i="0" u="none" strike="noStrike" baseline="0" dirty="0"/>
              <a:t> </a:t>
            </a:r>
            <a:r>
              <a:rPr lang="en-US" sz="2000" b="0" i="0" u="none" strike="noStrike" baseline="0" dirty="0" err="1"/>
              <a:t>voor</a:t>
            </a:r>
            <a:r>
              <a:rPr lang="en-US" sz="2000" b="0" i="0" u="none" strike="noStrike" baseline="0" dirty="0"/>
              <a:t> in </a:t>
            </a:r>
            <a:r>
              <a:rPr lang="en-US" sz="2000" b="0" i="0" u="none" strike="noStrike" baseline="0" dirty="0" err="1"/>
              <a:t>voedingsverpakkingen</a:t>
            </a:r>
            <a:r>
              <a:rPr lang="en-US" sz="2000" b="0" i="0" u="none" strike="noStrike" baseline="0" dirty="0"/>
              <a:t>, plastic </a:t>
            </a:r>
            <a:r>
              <a:rPr lang="en-US" sz="2000" b="0" i="0" u="none" strike="noStrike" baseline="0" dirty="0" err="1"/>
              <a:t>flessen</a:t>
            </a:r>
            <a:r>
              <a:rPr lang="en-US" sz="2000" b="0" i="0" u="none" strike="noStrike" baseline="0" dirty="0"/>
              <a:t>, </a:t>
            </a:r>
            <a:r>
              <a:rPr lang="en-US" sz="2000" b="0" i="0" u="none" strike="noStrike" baseline="0" dirty="0" err="1"/>
              <a:t>speelgoed</a:t>
            </a:r>
            <a:r>
              <a:rPr lang="en-US" sz="2000" b="0" i="0" u="none" strike="noStrike" baseline="0" dirty="0"/>
              <a:t>, </a:t>
            </a:r>
            <a:r>
              <a:rPr lang="en-US" sz="2000" b="0" i="0" u="none" strike="noStrike" baseline="0" dirty="0" err="1"/>
              <a:t>medisch</a:t>
            </a:r>
            <a:r>
              <a:rPr lang="en-US" sz="2000" b="0" i="0" u="none" strike="noStrike" baseline="0" dirty="0"/>
              <a:t> </a:t>
            </a:r>
            <a:r>
              <a:rPr lang="en-US" sz="2000" b="0" i="0" u="none" strike="noStrike" baseline="0" dirty="0" err="1"/>
              <a:t>materiaal</a:t>
            </a:r>
            <a:r>
              <a:rPr lang="en-US" sz="2000" b="0" i="0" u="none" strike="noStrike" baseline="0" dirty="0"/>
              <a:t> </a:t>
            </a:r>
            <a:r>
              <a:rPr lang="en-US" sz="2000" b="0" i="0" u="none" strike="noStrike" baseline="0" dirty="0" err="1"/>
              <a:t>en</a:t>
            </a:r>
            <a:r>
              <a:rPr lang="en-US" sz="2000" b="0" i="0" u="none" strike="noStrike" baseline="0" dirty="0"/>
              <a:t> plastic </a:t>
            </a:r>
            <a:r>
              <a:rPr lang="en-US" sz="2000" b="0" i="0" u="none" strike="noStrike" baseline="0" dirty="0" err="1"/>
              <a:t>omhulsels</a:t>
            </a:r>
            <a:r>
              <a:rPr lang="en-US" sz="2000" b="0" i="0" u="none" strike="noStrike" baseline="0" dirty="0"/>
              <a:t> van </a:t>
            </a:r>
            <a:r>
              <a:rPr lang="en-US" sz="2000" b="0" i="0" u="none" strike="noStrike" baseline="0" dirty="0" err="1"/>
              <a:t>medicatie</a:t>
            </a:r>
            <a:r>
              <a:rPr lang="en-US" sz="2000" b="0" i="0" u="none" strike="noStrike" baseline="0" dirty="0"/>
              <a:t>, </a:t>
            </a:r>
            <a:r>
              <a:rPr lang="en-US" sz="2000" b="0" i="0" u="none" strike="noStrike" baseline="0" dirty="0" err="1"/>
              <a:t>vinylvloeren</a:t>
            </a:r>
            <a:r>
              <a:rPr lang="en-US" sz="2000" b="0" i="0" u="none" strike="noStrike" baseline="0" dirty="0"/>
              <a:t>, plastic </a:t>
            </a:r>
            <a:r>
              <a:rPr lang="en-US" sz="2000" b="0" i="0" u="none" strike="noStrike" baseline="0" dirty="0" err="1"/>
              <a:t>kleding</a:t>
            </a:r>
            <a:r>
              <a:rPr lang="en-US" sz="2000" b="0" i="0" u="none" strike="noStrike" baseline="0" dirty="0"/>
              <a:t>, </a:t>
            </a:r>
            <a:r>
              <a:rPr lang="en-US" sz="2000" b="0" i="0" u="none" strike="noStrike" baseline="0" dirty="0" err="1"/>
              <a:t>verzorgingsproducten</a:t>
            </a:r>
            <a:r>
              <a:rPr lang="en-US" sz="2000" b="0" i="0" u="none" strike="noStrike" baseline="0" dirty="0"/>
              <a:t> </a:t>
            </a:r>
            <a:r>
              <a:rPr lang="en-US" sz="2000" i="0" u="none" strike="noStrike" baseline="0" dirty="0"/>
              <a:t>(</a:t>
            </a:r>
            <a:r>
              <a:rPr lang="en-US" sz="2000" i="0" u="none" strike="noStrike" baseline="0" dirty="0" err="1"/>
              <a:t>nagellak</a:t>
            </a:r>
            <a:r>
              <a:rPr lang="en-US" sz="2000" i="0" u="none" strike="noStrike" baseline="0" dirty="0"/>
              <a:t>, </a:t>
            </a:r>
            <a:r>
              <a:rPr lang="en-US" sz="2000" i="0" u="none" strike="noStrike" baseline="0" dirty="0" err="1"/>
              <a:t>haarlak</a:t>
            </a:r>
            <a:r>
              <a:rPr lang="en-US" sz="2000" i="0" u="none" strike="noStrike" baseline="0" dirty="0"/>
              <a:t>, </a:t>
            </a:r>
            <a:r>
              <a:rPr lang="en-US" sz="2000" i="0" u="none" strike="noStrike" baseline="0" dirty="0" err="1"/>
              <a:t>zeep</a:t>
            </a:r>
            <a:r>
              <a:rPr lang="en-US" sz="2000" i="0" u="none" strike="noStrike" baseline="0" dirty="0"/>
              <a:t>, shampoo, …), </a:t>
            </a:r>
            <a:r>
              <a:rPr lang="en-US" sz="2000" i="0" u="none" strike="noStrike" baseline="0" dirty="0" err="1"/>
              <a:t>detergenten</a:t>
            </a:r>
            <a:r>
              <a:rPr lang="en-US" sz="2000" i="0" u="none" strike="noStrike" baseline="0" dirty="0"/>
              <a:t>, </a:t>
            </a:r>
            <a:r>
              <a:rPr lang="en-US" sz="2000" i="0" u="none" strike="noStrike" baseline="0" dirty="0" err="1"/>
              <a:t>solventen</a:t>
            </a:r>
            <a:r>
              <a:rPr lang="en-US" sz="2000" i="0" u="none" strike="noStrike" baseline="0" dirty="0"/>
              <a:t> </a:t>
            </a:r>
            <a:r>
              <a:rPr lang="en-US" sz="2000" i="0" u="none" strike="noStrike" baseline="0" dirty="0" err="1"/>
              <a:t>en</a:t>
            </a:r>
            <a:r>
              <a:rPr lang="en-US" sz="2000" i="0" u="none" strike="noStrike" baseline="0" dirty="0"/>
              <a:t> </a:t>
            </a:r>
            <a:r>
              <a:rPr lang="en-US" sz="2000" i="0" u="none" strike="noStrike" baseline="0" dirty="0" err="1"/>
              <a:t>plakband</a:t>
            </a:r>
            <a:endParaRPr lang="en-US" sz="2000" i="0" u="none" strike="noStrike" baseline="0" dirty="0"/>
          </a:p>
          <a:p>
            <a:pPr marL="285750" indent="-228600">
              <a:lnSpc>
                <a:spcPct val="90000"/>
              </a:lnSpc>
              <a:spcAft>
                <a:spcPts val="600"/>
              </a:spcAft>
              <a:buFont typeface="Arial" panose="020B0604020202020204" pitchFamily="34" charset="0"/>
              <a:buChar char="•"/>
            </a:pPr>
            <a:r>
              <a:rPr lang="en-US" sz="2000" dirty="0" err="1"/>
              <a:t>V</a:t>
            </a:r>
            <a:r>
              <a:rPr lang="en-US" sz="2000" i="0" u="none" strike="noStrike" baseline="0" dirty="0" err="1"/>
              <a:t>oornaamste</a:t>
            </a:r>
            <a:r>
              <a:rPr lang="en-US" sz="2000" i="0" u="none" strike="noStrike" baseline="0" dirty="0"/>
              <a:t> </a:t>
            </a:r>
            <a:r>
              <a:rPr lang="en-US" sz="2000" i="0" u="none" strike="noStrike" baseline="0" dirty="0" err="1"/>
              <a:t>blootstelling</a:t>
            </a:r>
            <a:r>
              <a:rPr lang="en-US" sz="2000" i="0" u="none" strike="noStrike" baseline="0" dirty="0"/>
              <a:t>: </a:t>
            </a:r>
            <a:r>
              <a:rPr lang="en-US" sz="2000" b="0" i="0" u="none" strike="noStrike" baseline="0" dirty="0"/>
              <a:t>het eten van </a:t>
            </a:r>
            <a:r>
              <a:rPr lang="en-US" sz="2000" b="0" i="0" u="none" strike="noStrike" baseline="0" dirty="0" err="1"/>
              <a:t>voedsel</a:t>
            </a:r>
            <a:r>
              <a:rPr lang="en-US" sz="2000" b="0" i="0" u="none" strike="noStrike" baseline="0" dirty="0"/>
              <a:t> </a:t>
            </a:r>
            <a:r>
              <a:rPr lang="en-US" sz="2000" b="0" i="0" u="none" strike="noStrike" baseline="0" dirty="0" err="1"/>
              <a:t>dat</a:t>
            </a:r>
            <a:r>
              <a:rPr lang="en-US" sz="2000" b="0" i="0" u="none" strike="noStrike" baseline="0" dirty="0"/>
              <a:t> </a:t>
            </a:r>
            <a:r>
              <a:rPr lang="en-US" sz="2000" b="0" i="0" u="none" strike="noStrike" baseline="0" dirty="0" err="1"/>
              <a:t>gecontamineerd</a:t>
            </a:r>
            <a:r>
              <a:rPr lang="en-US" sz="2000" b="0" i="0" u="none" strike="noStrike" baseline="0" dirty="0"/>
              <a:t> is </a:t>
            </a:r>
            <a:r>
              <a:rPr lang="en-US" sz="2000" b="0" i="0" u="none" strike="noStrike" baseline="0" dirty="0" err="1"/>
              <a:t>vanuit</a:t>
            </a:r>
            <a:r>
              <a:rPr lang="en-US" sz="2000" b="0" i="0" u="none" strike="noStrike" baseline="0" dirty="0"/>
              <a:t> het </a:t>
            </a:r>
            <a:r>
              <a:rPr lang="en-US" sz="2000" b="0" i="0" u="none" strike="noStrike" baseline="0" dirty="0" err="1"/>
              <a:t>verpakkingsmateriaal</a:t>
            </a:r>
            <a:r>
              <a:rPr lang="en-US" sz="2000" b="0" i="0" u="none" strike="noStrike" baseline="0" dirty="0"/>
              <a:t>; via de </a:t>
            </a:r>
            <a:r>
              <a:rPr lang="en-US" sz="2000" b="0" i="0" u="none" strike="noStrike" baseline="0" dirty="0" err="1"/>
              <a:t>huid</a:t>
            </a:r>
            <a:r>
              <a:rPr lang="en-US" sz="2000" b="0" i="0" u="none" strike="noStrike" baseline="0" dirty="0"/>
              <a:t>, </a:t>
            </a:r>
            <a:r>
              <a:rPr lang="en-US" sz="2000" b="0" i="0" u="none" strike="noStrike" baseline="0" dirty="0" err="1"/>
              <a:t>inademen</a:t>
            </a:r>
            <a:r>
              <a:rPr lang="en-US" sz="2000" b="0" i="0" u="none" strike="noStrike" baseline="0" dirty="0"/>
              <a:t> van </a:t>
            </a:r>
            <a:r>
              <a:rPr lang="en-US" sz="2000" b="0" i="0" u="none" strike="noStrike" baseline="0" dirty="0" err="1"/>
              <a:t>huiselijk</a:t>
            </a:r>
            <a:r>
              <a:rPr lang="en-US" sz="2000" b="0" i="0" u="none" strike="noStrike" baseline="0" dirty="0"/>
              <a:t> </a:t>
            </a:r>
            <a:r>
              <a:rPr lang="en-US" sz="2000" b="0" i="0" u="none" strike="noStrike" baseline="0" dirty="0" err="1"/>
              <a:t>stof</a:t>
            </a:r>
            <a:r>
              <a:rPr lang="en-US" sz="2000" b="0" i="0" u="none" strike="noStrike" baseline="0" dirty="0"/>
              <a:t> in </a:t>
            </a:r>
            <a:r>
              <a:rPr lang="en-US" sz="2000" b="0" i="0" u="none" strike="noStrike" baseline="0" dirty="0" err="1"/>
              <a:t>huizen</a:t>
            </a:r>
            <a:r>
              <a:rPr lang="en-US" sz="2000" b="0" i="0" u="none" strike="noStrike" baseline="0" dirty="0"/>
              <a:t> met </a:t>
            </a:r>
            <a:r>
              <a:rPr lang="en-US" sz="2000" b="0" i="0" u="none" strike="noStrike" baseline="0" dirty="0" err="1"/>
              <a:t>vinylvloer</a:t>
            </a:r>
            <a:r>
              <a:rPr lang="en-US" sz="2000" b="0" i="0" u="none" strike="noStrike" baseline="0" dirty="0"/>
              <a:t> of </a:t>
            </a:r>
            <a:r>
              <a:rPr lang="en-US" sz="2000" b="0" i="0" u="none" strike="noStrike" baseline="0" dirty="0" err="1"/>
              <a:t>vinylbehang</a:t>
            </a:r>
            <a:r>
              <a:rPr lang="en-US" sz="2000" b="0" i="0" u="none" strike="noStrike" baseline="0" dirty="0"/>
              <a:t>, </a:t>
            </a:r>
            <a:r>
              <a:rPr lang="en-US" sz="2000" b="0" i="0" u="none" strike="noStrike" baseline="0" dirty="0" err="1"/>
              <a:t>gebruik</a:t>
            </a:r>
            <a:r>
              <a:rPr lang="en-US" sz="2000" b="0" i="0" u="none" strike="noStrike" baseline="0" dirty="0"/>
              <a:t> van </a:t>
            </a:r>
            <a:r>
              <a:rPr lang="en-US" sz="2000" b="0" i="0" u="none" strike="noStrike" baseline="0" dirty="0" err="1"/>
              <a:t>detergenten</a:t>
            </a:r>
            <a:endParaRPr lang="en-US" sz="2000" b="0" i="0" u="none" strike="noStrike" baseline="0" dirty="0"/>
          </a:p>
          <a:p>
            <a:pPr marL="285750" indent="-228600">
              <a:lnSpc>
                <a:spcPct val="90000"/>
              </a:lnSpc>
              <a:spcAft>
                <a:spcPts val="600"/>
              </a:spcAft>
              <a:buFont typeface="Arial" panose="020B0604020202020204" pitchFamily="34" charset="0"/>
              <a:buChar char="•"/>
            </a:pPr>
            <a:r>
              <a:rPr lang="en-US" sz="2000" dirty="0" err="1"/>
              <a:t>Gezondheidseffecten</a:t>
            </a:r>
            <a:r>
              <a:rPr lang="en-US" sz="2000" dirty="0"/>
              <a:t>: </a:t>
            </a:r>
            <a:r>
              <a:rPr lang="en-US" sz="2000" b="0" i="0" u="none" strike="noStrike" baseline="0" dirty="0" err="1"/>
              <a:t>hormoonverstorende</a:t>
            </a:r>
            <a:r>
              <a:rPr lang="en-US" sz="2000" dirty="0"/>
              <a:t>, </a:t>
            </a:r>
            <a:r>
              <a:rPr lang="en-US" sz="2000" dirty="0" err="1"/>
              <a:t>immuunverstorende</a:t>
            </a:r>
            <a:r>
              <a:rPr lang="en-US" sz="2000" dirty="0"/>
              <a:t> </a:t>
            </a:r>
            <a:r>
              <a:rPr lang="en-US" sz="2000" b="0" i="0" u="none" strike="noStrike" baseline="0" dirty="0" err="1"/>
              <a:t>werking</a:t>
            </a:r>
            <a:endParaRPr lang="en-US" sz="2000" b="0" i="0" u="none" strike="noStrike" baseline="0" dirty="0"/>
          </a:p>
          <a:p>
            <a:pPr marL="285750" indent="-228600">
              <a:lnSpc>
                <a:spcPct val="90000"/>
              </a:lnSpc>
              <a:spcAft>
                <a:spcPts val="600"/>
              </a:spcAft>
              <a:buFont typeface="Arial" panose="020B0604020202020204" pitchFamily="34" charset="0"/>
              <a:buChar char="•"/>
            </a:pPr>
            <a:r>
              <a:rPr lang="en-US" sz="2000" dirty="0"/>
              <a:t>EU </a:t>
            </a:r>
            <a:r>
              <a:rPr lang="en-US" sz="2000" dirty="0" err="1"/>
              <a:t>wetgeving</a:t>
            </a:r>
            <a:r>
              <a:rPr lang="en-US" sz="2000" dirty="0"/>
              <a:t> 2016: </a:t>
            </a:r>
            <a:r>
              <a:rPr lang="en-US" sz="2000" b="0" i="0" u="none" strike="noStrike" baseline="0" dirty="0" err="1"/>
              <a:t>niet</a:t>
            </a:r>
            <a:r>
              <a:rPr lang="en-US" sz="2000" b="0" i="0" u="none" strike="noStrike" baseline="0" dirty="0"/>
              <a:t> </a:t>
            </a:r>
            <a:r>
              <a:rPr lang="en-US" sz="2000" b="0" i="0" u="none" strike="noStrike" baseline="0" dirty="0" err="1"/>
              <a:t>meer</a:t>
            </a:r>
            <a:r>
              <a:rPr lang="en-US" sz="2000" b="0" i="0" u="none" strike="noStrike" baseline="0" dirty="0"/>
              <a:t> dan 0,1% </a:t>
            </a:r>
            <a:r>
              <a:rPr lang="en-US" sz="2000" b="0" i="0" u="none" strike="noStrike" baseline="0" dirty="0" err="1"/>
              <a:t>uitmaken</a:t>
            </a:r>
            <a:r>
              <a:rPr lang="en-US" sz="2000" b="0" i="0" u="none" strike="noStrike" baseline="0" dirty="0"/>
              <a:t> op </a:t>
            </a:r>
            <a:r>
              <a:rPr lang="en-US" sz="2000" b="0" i="0" u="none" strike="noStrike" baseline="0" dirty="0" err="1"/>
              <a:t>gewichtsbasis</a:t>
            </a:r>
            <a:r>
              <a:rPr lang="en-US" sz="2000" b="0" i="0" u="none" strike="noStrike" baseline="0" dirty="0"/>
              <a:t> van </a:t>
            </a:r>
            <a:r>
              <a:rPr lang="en-US" sz="2000" b="0" i="0" u="none" strike="noStrike" baseline="0" dirty="0" err="1"/>
              <a:t>geplastificeerd</a:t>
            </a:r>
            <a:r>
              <a:rPr lang="en-US" sz="2000" b="0" i="0" u="none" strike="noStrike" baseline="0" dirty="0"/>
              <a:t> material</a:t>
            </a:r>
          </a:p>
          <a:p>
            <a:pPr marL="285750" indent="-228600">
              <a:lnSpc>
                <a:spcPct val="90000"/>
              </a:lnSpc>
              <a:spcAft>
                <a:spcPts val="600"/>
              </a:spcAft>
              <a:buFont typeface="Arial" panose="020B0604020202020204" pitchFamily="34" charset="0"/>
              <a:buChar char="•"/>
            </a:pPr>
            <a:r>
              <a:rPr lang="nl-BE" sz="2000" b="0" i="0" u="none" strike="noStrike" baseline="0" dirty="0"/>
              <a:t>Alle oude weekmakers in urine zijn in FLEHS IV </a:t>
            </a:r>
            <a:r>
              <a:rPr lang="fr-FR" sz="2000" b="0" i="0" u="none" strike="noStrike" baseline="0" dirty="0" err="1"/>
              <a:t>significant</a:t>
            </a:r>
            <a:r>
              <a:rPr lang="fr-FR" sz="2000" b="0" i="0" u="none" strike="noStrike" baseline="0" dirty="0"/>
              <a:t> </a:t>
            </a:r>
            <a:r>
              <a:rPr lang="fr-FR" sz="2000" b="0" i="0" u="none" strike="noStrike" baseline="0" dirty="0" err="1"/>
              <a:t>lager</a:t>
            </a:r>
            <a:r>
              <a:rPr lang="fr-FR" sz="2000" b="0" i="0" u="none" strike="noStrike" baseline="0" dirty="0"/>
              <a:t> dan in de FLEHS III</a:t>
            </a:r>
          </a:p>
          <a:p>
            <a:pPr marL="285750" indent="-228600">
              <a:lnSpc>
                <a:spcPct val="90000"/>
              </a:lnSpc>
              <a:spcAft>
                <a:spcPts val="600"/>
              </a:spcAft>
              <a:buFont typeface="Arial" panose="020B0604020202020204" pitchFamily="34" charset="0"/>
              <a:buChar char="•"/>
            </a:pPr>
            <a:r>
              <a:rPr lang="fr-FR" sz="2000" dirty="0" err="1"/>
              <a:t>Nieuwe</a:t>
            </a:r>
            <a:r>
              <a:rPr lang="fr-FR" sz="2000" dirty="0"/>
              <a:t> </a:t>
            </a:r>
            <a:r>
              <a:rPr lang="fr-FR" sz="2000" dirty="0" err="1"/>
              <a:t>weekmakers</a:t>
            </a:r>
            <a:r>
              <a:rPr lang="fr-FR" sz="2000" dirty="0"/>
              <a:t> </a:t>
            </a:r>
            <a:r>
              <a:rPr lang="fr-FR" sz="2000" dirty="0" err="1"/>
              <a:t>werden</a:t>
            </a:r>
            <a:r>
              <a:rPr lang="fr-FR" sz="2000" dirty="0"/>
              <a:t> </a:t>
            </a:r>
            <a:r>
              <a:rPr lang="fr-FR" sz="2000" dirty="0" err="1"/>
              <a:t>voor</a:t>
            </a:r>
            <a:r>
              <a:rPr lang="fr-FR" sz="2000" dirty="0"/>
              <a:t> het </a:t>
            </a:r>
            <a:r>
              <a:rPr lang="fr-FR" sz="2000" dirty="0" err="1"/>
              <a:t>eerst</a:t>
            </a:r>
            <a:r>
              <a:rPr lang="fr-FR" sz="2000" dirty="0"/>
              <a:t> </a:t>
            </a:r>
            <a:r>
              <a:rPr lang="fr-FR" sz="2000" dirty="0" err="1"/>
              <a:t>gemeten</a:t>
            </a:r>
            <a:r>
              <a:rPr lang="fr-FR" sz="2000" dirty="0"/>
              <a:t> in urine van &gt; 80% van de </a:t>
            </a:r>
            <a:r>
              <a:rPr lang="fr-FR" sz="2000" dirty="0" err="1"/>
              <a:t>jongeren</a:t>
            </a:r>
            <a:r>
              <a:rPr lang="fr-FR" sz="2000" dirty="0"/>
              <a:t> (FLEHS IV) </a:t>
            </a:r>
            <a:endParaRPr lang="nl-BE" sz="1400" dirty="0"/>
          </a:p>
          <a:p>
            <a:pPr marL="285750" indent="-228600">
              <a:lnSpc>
                <a:spcPct val="90000"/>
              </a:lnSpc>
              <a:spcAft>
                <a:spcPts val="600"/>
              </a:spcAft>
              <a:buFont typeface="Arial" panose="020B0604020202020204" pitchFamily="34" charset="0"/>
              <a:buChar char="•"/>
            </a:pPr>
            <a:endParaRPr lang="en-US" sz="20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74" name="Picture 2" descr="De bronafbeelding bekijken">
            <a:extLst>
              <a:ext uri="{FF2B5EF4-FFF2-40B4-BE49-F238E27FC236}">
                <a16:creationId xmlns:a16="http://schemas.microsoft.com/office/drawing/2014/main" id="{E3A44EDF-F8CE-4003-9535-871E376B80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112" b="20186"/>
          <a:stretch/>
        </p:blipFill>
        <p:spPr bwMode="auto">
          <a:xfrm>
            <a:off x="8455630" y="572128"/>
            <a:ext cx="3091936"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06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9F9EBAFF-967E-4BBD-AB03-C526636F461F}"/>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kern="1200" dirty="0" err="1">
                <a:solidFill>
                  <a:schemeClr val="tx1"/>
                </a:solidFill>
                <a:latin typeface="+mj-lt"/>
                <a:ea typeface="+mj-ea"/>
                <a:cs typeface="+mj-cs"/>
              </a:rPr>
              <a:t>Elektronica</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vlamvertragers</a:t>
            </a:r>
            <a:endParaRPr lang="en-US" sz="4800" kern="1200" dirty="0">
              <a:solidFill>
                <a:schemeClr val="tx1"/>
              </a:solidFill>
              <a:latin typeface="+mj-lt"/>
              <a:ea typeface="+mj-ea"/>
              <a:cs typeface="+mj-cs"/>
            </a:endParaRPr>
          </a:p>
        </p:txBody>
      </p:sp>
      <p:sp>
        <p:nvSpPr>
          <p:cNvPr id="4" name="Tekstvak 3">
            <a:extLst>
              <a:ext uri="{FF2B5EF4-FFF2-40B4-BE49-F238E27FC236}">
                <a16:creationId xmlns:a16="http://schemas.microsoft.com/office/drawing/2014/main" id="{038696CF-63A9-4D27-BB34-0935EC607040}"/>
              </a:ext>
            </a:extLst>
          </p:cNvPr>
          <p:cNvSpPr txBox="1"/>
          <p:nvPr/>
        </p:nvSpPr>
        <p:spPr>
          <a:xfrm>
            <a:off x="1045028" y="2508069"/>
            <a:ext cx="9941319" cy="397723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dirty="0"/>
              <a:t>In </a:t>
            </a:r>
            <a:r>
              <a:rPr lang="en-US" sz="1700" b="0" i="0" u="none" strike="noStrike" baseline="0" dirty="0" err="1"/>
              <a:t>elektrische</a:t>
            </a:r>
            <a:r>
              <a:rPr lang="en-US" sz="1700" b="0" i="0" u="none" strike="noStrike" baseline="0" dirty="0"/>
              <a:t> </a:t>
            </a:r>
            <a:r>
              <a:rPr lang="en-US" sz="1700" b="0" i="0" u="none" strike="noStrike" baseline="0" dirty="0" err="1"/>
              <a:t>en</a:t>
            </a:r>
            <a:r>
              <a:rPr lang="en-US" sz="1700" b="0" i="0" u="none" strike="noStrike" baseline="0" dirty="0"/>
              <a:t> </a:t>
            </a:r>
            <a:r>
              <a:rPr lang="en-US" sz="1700" b="0" i="0" u="none" strike="noStrike" baseline="0" dirty="0" err="1"/>
              <a:t>elektronische</a:t>
            </a:r>
            <a:r>
              <a:rPr lang="en-US" sz="1700" b="0" i="0" u="none" strike="noStrike" baseline="0" dirty="0"/>
              <a:t> </a:t>
            </a:r>
            <a:r>
              <a:rPr lang="en-US" sz="1700" b="0" i="0" u="none" strike="noStrike" baseline="0" dirty="0" err="1"/>
              <a:t>apparatuur</a:t>
            </a:r>
            <a:r>
              <a:rPr lang="en-US" sz="1700" b="0" i="0" u="none" strike="noStrike" baseline="0" dirty="0"/>
              <a:t> (TV, printer), </a:t>
            </a:r>
            <a:r>
              <a:rPr lang="en-US" sz="1700" b="0" i="0" u="none" strike="noStrike" baseline="0" dirty="0" err="1"/>
              <a:t>computerschermen</a:t>
            </a:r>
            <a:r>
              <a:rPr lang="en-US" sz="1700" b="0" i="0" u="none" strike="noStrike" baseline="0" dirty="0"/>
              <a:t>, maar </a:t>
            </a:r>
            <a:r>
              <a:rPr lang="en-US" sz="1700" b="0" i="0" u="none" strike="noStrike" baseline="0" dirty="0" err="1"/>
              <a:t>ook</a:t>
            </a:r>
            <a:r>
              <a:rPr lang="en-US" sz="1700" b="0" i="0" u="none" strike="noStrike" baseline="0" dirty="0"/>
              <a:t> in </a:t>
            </a:r>
            <a:r>
              <a:rPr lang="en-US" sz="1700" b="0" i="0" u="none" strike="noStrike" baseline="0" dirty="0" err="1"/>
              <a:t>textiel</a:t>
            </a:r>
            <a:r>
              <a:rPr lang="en-US" sz="1700" b="0" i="0" u="none" strike="noStrike" baseline="0" dirty="0"/>
              <a:t>, plastics, </a:t>
            </a:r>
            <a:r>
              <a:rPr lang="en-US" sz="1700" b="0" i="0" u="none" strike="noStrike" baseline="0" dirty="0" err="1"/>
              <a:t>verf</a:t>
            </a:r>
            <a:r>
              <a:rPr lang="en-US" sz="1700" b="0" i="0" u="none" strike="noStrike" baseline="0" dirty="0"/>
              <a:t>, </a:t>
            </a:r>
            <a:r>
              <a:rPr lang="en-US" sz="1700" b="0" i="0" u="none" strike="noStrike" baseline="0" dirty="0" err="1"/>
              <a:t>polyurethaan</a:t>
            </a:r>
            <a:r>
              <a:rPr lang="en-US" sz="1700" b="0" i="0" u="none" strike="noStrike" baseline="0" dirty="0"/>
              <a:t> </a:t>
            </a:r>
            <a:r>
              <a:rPr lang="en-US" sz="1700" b="0" i="0" u="none" strike="noStrike" baseline="0" dirty="0" err="1"/>
              <a:t>schuim</a:t>
            </a:r>
            <a:r>
              <a:rPr lang="en-US" sz="1700" b="0" i="0" u="none" strike="noStrike" baseline="0" dirty="0"/>
              <a:t> in </a:t>
            </a:r>
            <a:r>
              <a:rPr lang="en-US" sz="1700" b="0" i="0" u="none" strike="noStrike" baseline="0" dirty="0" err="1"/>
              <a:t>meubels</a:t>
            </a:r>
            <a:r>
              <a:rPr lang="en-US" sz="1700" b="0" i="0" u="none" strike="noStrike" baseline="0" dirty="0"/>
              <a:t>, </a:t>
            </a:r>
            <a:r>
              <a:rPr lang="en-US" sz="1700" b="0" i="0" u="none" strike="noStrike" baseline="0" dirty="0" err="1"/>
              <a:t>smeermiddelen</a:t>
            </a:r>
            <a:r>
              <a:rPr lang="en-US" sz="1700" b="0" i="0" u="none" strike="noStrike" baseline="0" dirty="0"/>
              <a:t> </a:t>
            </a:r>
            <a:r>
              <a:rPr lang="en-US" sz="1700" b="0" i="0" u="none" strike="noStrike" baseline="0" dirty="0" err="1"/>
              <a:t>en</a:t>
            </a:r>
            <a:r>
              <a:rPr lang="en-US" sz="1700" b="0" i="0" u="none" strike="noStrike" baseline="0" dirty="0"/>
              <a:t> </a:t>
            </a:r>
            <a:r>
              <a:rPr lang="en-US" sz="1700" b="0" i="0" u="none" strike="noStrike" baseline="0" dirty="0" err="1"/>
              <a:t>voedselverpakkingen</a:t>
            </a:r>
            <a:endParaRPr lang="en-US" sz="1700" b="0" i="0" u="none" strike="noStrike" baseline="0" dirty="0"/>
          </a:p>
          <a:p>
            <a:pPr marL="285750" indent="-228600">
              <a:lnSpc>
                <a:spcPct val="90000"/>
              </a:lnSpc>
              <a:spcAft>
                <a:spcPts val="600"/>
              </a:spcAft>
              <a:buFont typeface="Arial" panose="020B0604020202020204" pitchFamily="34" charset="0"/>
              <a:buChar char="•"/>
            </a:pPr>
            <a:r>
              <a:rPr lang="en-US" sz="1700" b="0" i="0" u="none" strike="noStrike" baseline="0" dirty="0" err="1"/>
              <a:t>Brandveiligheid</a:t>
            </a:r>
            <a:endParaRPr lang="en-US" sz="1700" dirty="0"/>
          </a:p>
          <a:p>
            <a:pPr marL="285750" indent="-228600">
              <a:lnSpc>
                <a:spcPct val="90000"/>
              </a:lnSpc>
              <a:spcAft>
                <a:spcPts val="600"/>
              </a:spcAft>
              <a:buFont typeface="Arial" panose="020B0604020202020204" pitchFamily="34" charset="0"/>
              <a:buChar char="•"/>
            </a:pPr>
            <a:r>
              <a:rPr lang="en-US" sz="1700" dirty="0" err="1"/>
              <a:t>Vroeger</a:t>
            </a:r>
            <a:r>
              <a:rPr lang="en-US" sz="1700" dirty="0"/>
              <a:t> </a:t>
            </a:r>
            <a:r>
              <a:rPr lang="en-US" sz="1700" dirty="0" err="1"/>
              <a:t>gebromeerd</a:t>
            </a:r>
            <a:r>
              <a:rPr lang="en-US" sz="1700" dirty="0"/>
              <a:t> (PBDEs), nu met </a:t>
            </a:r>
            <a:r>
              <a:rPr lang="en-US" sz="1700" dirty="0" err="1"/>
              <a:t>fosfor</a:t>
            </a:r>
            <a:r>
              <a:rPr lang="en-US" sz="1700" dirty="0"/>
              <a:t> in (PFRs)</a:t>
            </a:r>
          </a:p>
          <a:p>
            <a:pPr marL="285750" indent="-228600">
              <a:lnSpc>
                <a:spcPct val="90000"/>
              </a:lnSpc>
              <a:spcAft>
                <a:spcPts val="600"/>
              </a:spcAft>
              <a:buFont typeface="Arial" panose="020B0604020202020204" pitchFamily="34" charset="0"/>
              <a:buChar char="•"/>
            </a:pPr>
            <a:r>
              <a:rPr lang="en-US" sz="1700" dirty="0" err="1"/>
              <a:t>Mogelijke</a:t>
            </a:r>
            <a:r>
              <a:rPr lang="en-US" sz="1700" dirty="0"/>
              <a:t> </a:t>
            </a:r>
            <a:r>
              <a:rPr lang="en-US" sz="1700" dirty="0" err="1"/>
              <a:t>effecten</a:t>
            </a:r>
            <a:r>
              <a:rPr lang="en-US" sz="1700" dirty="0"/>
              <a:t>: </a:t>
            </a:r>
            <a:r>
              <a:rPr lang="en-US" sz="1700" b="0" i="0" u="none" strike="noStrike" baseline="0" dirty="0" err="1"/>
              <a:t>carcinogeniteit</a:t>
            </a:r>
            <a:r>
              <a:rPr lang="en-US" sz="1700" b="0" i="0" u="none" strike="noStrike" baseline="0" dirty="0"/>
              <a:t>, </a:t>
            </a:r>
            <a:r>
              <a:rPr lang="en-US" sz="1700" b="0" i="0" u="none" strike="noStrike" baseline="0" dirty="0" err="1"/>
              <a:t>neurotoxiciteit</a:t>
            </a:r>
            <a:r>
              <a:rPr lang="en-US" sz="1700" b="0" i="0" u="none" strike="noStrike" baseline="0" dirty="0"/>
              <a:t>, </a:t>
            </a:r>
            <a:r>
              <a:rPr lang="en-US" sz="1700" b="0" i="0" u="none" strike="noStrike" baseline="0" dirty="0" err="1"/>
              <a:t>hormoonverstoring</a:t>
            </a:r>
            <a:r>
              <a:rPr lang="en-US" sz="1700" b="0" i="0" u="none" strike="noStrike" baseline="0" dirty="0"/>
              <a:t>, </a:t>
            </a:r>
            <a:r>
              <a:rPr lang="en-US" sz="1700" b="0" i="0" u="none" strike="noStrike" baseline="0" dirty="0" err="1"/>
              <a:t>verhoogde</a:t>
            </a:r>
            <a:r>
              <a:rPr lang="en-US" sz="1700" b="0" i="0" u="none" strike="noStrike" baseline="0" dirty="0"/>
              <a:t> </a:t>
            </a:r>
            <a:r>
              <a:rPr lang="en-US" sz="1700" b="0" i="0" u="none" strike="noStrike" baseline="0" dirty="0" err="1"/>
              <a:t>oxidatieve</a:t>
            </a:r>
            <a:r>
              <a:rPr lang="en-US" sz="1700" b="0" i="0" u="none" strike="noStrike" baseline="0" dirty="0"/>
              <a:t> stress, </a:t>
            </a:r>
            <a:r>
              <a:rPr lang="en-US" sz="1700" b="0" i="0" u="none" strike="noStrike" baseline="0" dirty="0" err="1"/>
              <a:t>verhoogde</a:t>
            </a:r>
            <a:r>
              <a:rPr lang="en-US" sz="1700" b="0" i="0" u="none" strike="noStrike" baseline="0" dirty="0"/>
              <a:t> </a:t>
            </a:r>
            <a:r>
              <a:rPr lang="en-US" sz="1700" b="0" i="0" u="none" strike="noStrike" baseline="0" dirty="0" err="1"/>
              <a:t>prevalentie</a:t>
            </a:r>
            <a:r>
              <a:rPr lang="en-US" sz="1700" b="0" i="0" u="none" strike="noStrike" baseline="0" dirty="0"/>
              <a:t> van </a:t>
            </a:r>
            <a:r>
              <a:rPr lang="en-US" sz="1700" b="0" i="0" u="none" strike="noStrike" baseline="0" dirty="0" err="1"/>
              <a:t>astma</a:t>
            </a:r>
            <a:r>
              <a:rPr lang="en-US" sz="1700" b="0" i="0" u="none" strike="noStrike" baseline="0" dirty="0"/>
              <a:t>, </a:t>
            </a:r>
            <a:r>
              <a:rPr lang="en-US" sz="1700" b="0" i="0" u="none" strike="noStrike" baseline="0" dirty="0" err="1"/>
              <a:t>allergische</a:t>
            </a:r>
            <a:r>
              <a:rPr lang="en-US" sz="1700" b="0" i="0" u="none" strike="noStrike" baseline="0" dirty="0"/>
              <a:t> rhinitis, </a:t>
            </a:r>
            <a:r>
              <a:rPr lang="en-US" sz="1700" b="0" i="0" u="none" strike="noStrike" baseline="0" dirty="0" err="1"/>
              <a:t>atopische</a:t>
            </a:r>
            <a:r>
              <a:rPr lang="en-US" sz="1700" b="0" i="0" u="none" strike="noStrike" baseline="0" dirty="0"/>
              <a:t> dermatitis </a:t>
            </a:r>
            <a:r>
              <a:rPr lang="en-US" sz="1700" b="0" i="0" u="none" strike="noStrike" baseline="0" dirty="0" err="1"/>
              <a:t>en</a:t>
            </a:r>
            <a:r>
              <a:rPr lang="en-US" sz="1700" b="0" i="0" u="none" strike="noStrike" baseline="0" dirty="0"/>
              <a:t> </a:t>
            </a:r>
            <a:r>
              <a:rPr lang="en-US" sz="1700" b="0" i="0" u="none" strike="noStrike" baseline="0" dirty="0" err="1"/>
              <a:t>eczeem</a:t>
            </a:r>
            <a:endParaRPr lang="en-US" sz="1700" b="0" i="0" u="none" strike="noStrike" baseline="0" dirty="0"/>
          </a:p>
          <a:p>
            <a:pPr marL="285750" indent="-228600">
              <a:lnSpc>
                <a:spcPct val="90000"/>
              </a:lnSpc>
              <a:spcAft>
                <a:spcPts val="600"/>
              </a:spcAft>
              <a:buFont typeface="Arial" panose="020B0604020202020204" pitchFamily="34" charset="0"/>
              <a:buChar char="•"/>
            </a:pPr>
            <a:r>
              <a:rPr lang="en-US" sz="1700" dirty="0" err="1"/>
              <a:t>Geen</a:t>
            </a:r>
            <a:r>
              <a:rPr lang="en-US" sz="1700" dirty="0"/>
              <a:t> EU of </a:t>
            </a:r>
            <a:r>
              <a:rPr lang="en-US" sz="1700" dirty="0" err="1"/>
              <a:t>Vlaamse</a:t>
            </a:r>
            <a:r>
              <a:rPr lang="en-US" sz="1700" dirty="0"/>
              <a:t> </a:t>
            </a:r>
            <a:r>
              <a:rPr lang="en-US" sz="1700" dirty="0" err="1"/>
              <a:t>wetgeving</a:t>
            </a:r>
            <a:r>
              <a:rPr lang="en-US" sz="1700" dirty="0"/>
              <a:t> </a:t>
            </a:r>
            <a:r>
              <a:rPr lang="en-US" sz="1700" dirty="0" err="1"/>
              <a:t>voor</a:t>
            </a:r>
            <a:r>
              <a:rPr lang="en-US" sz="1700" dirty="0"/>
              <a:t> PFRs, </a:t>
            </a:r>
            <a:r>
              <a:rPr lang="en-US" sz="1700" dirty="0" err="1"/>
              <a:t>wel</a:t>
            </a:r>
            <a:r>
              <a:rPr lang="en-US" sz="1700" dirty="0"/>
              <a:t> in REACH </a:t>
            </a:r>
            <a:r>
              <a:rPr lang="nl-BE" sz="1700" b="0" i="0" u="none" strike="noStrike" baseline="0" dirty="0"/>
              <a:t>(“Registratie, Evaluatie en Autorisatie van Chemische Stoffen”) </a:t>
            </a:r>
          </a:p>
          <a:p>
            <a:pPr marL="285750" indent="-228600">
              <a:lnSpc>
                <a:spcPct val="90000"/>
              </a:lnSpc>
              <a:spcAft>
                <a:spcPts val="600"/>
              </a:spcAft>
              <a:buFont typeface="Arial" panose="020B0604020202020204" pitchFamily="34" charset="0"/>
              <a:buChar char="•"/>
            </a:pPr>
            <a:r>
              <a:rPr lang="nl-BE" sz="1700" dirty="0"/>
              <a:t>S</a:t>
            </a:r>
            <a:r>
              <a:rPr lang="nl-BE" sz="1700" b="0" i="0" u="none" strike="noStrike" baseline="0" dirty="0"/>
              <a:t>ommige </a:t>
            </a:r>
            <a:r>
              <a:rPr lang="nl-BE" sz="1700" b="0" i="0" u="none" strike="noStrike" baseline="0" dirty="0" err="1"/>
              <a:t>PFRs</a:t>
            </a:r>
            <a:r>
              <a:rPr lang="nl-BE" sz="1700" b="0" i="0" u="none" strike="noStrike" baseline="0" dirty="0"/>
              <a:t> ook gebruikt als weekmaker, zoals TBOEP in vloer wax, TPHP in nagellak en EHDPHP in voedselverpakkingen, rubber en PVC</a:t>
            </a:r>
            <a:endParaRPr lang="en-US" sz="1700" dirty="0"/>
          </a:p>
          <a:p>
            <a:pPr marL="285750" indent="-228600">
              <a:lnSpc>
                <a:spcPct val="90000"/>
              </a:lnSpc>
              <a:spcAft>
                <a:spcPts val="600"/>
              </a:spcAft>
              <a:buFont typeface="Arial" panose="020B0604020202020204" pitchFamily="34" charset="0"/>
              <a:buChar char="•"/>
            </a:pPr>
            <a:r>
              <a:rPr lang="en-US" sz="1700" dirty="0"/>
              <a:t>PBDEs </a:t>
            </a:r>
            <a:r>
              <a:rPr lang="en-US" sz="1700" dirty="0" err="1"/>
              <a:t>bijna</a:t>
            </a:r>
            <a:r>
              <a:rPr lang="en-US" sz="1700" dirty="0"/>
              <a:t> </a:t>
            </a:r>
            <a:r>
              <a:rPr lang="en-US" sz="1700" dirty="0" err="1"/>
              <a:t>niet</a:t>
            </a:r>
            <a:r>
              <a:rPr lang="en-US" sz="1700" dirty="0"/>
              <a:t> </a:t>
            </a:r>
            <a:r>
              <a:rPr lang="en-US" sz="1700" dirty="0" err="1"/>
              <a:t>meer</a:t>
            </a:r>
            <a:r>
              <a:rPr lang="en-US" sz="1700" dirty="0"/>
              <a:t> </a:t>
            </a:r>
            <a:r>
              <a:rPr lang="en-US" sz="1700" dirty="0" err="1"/>
              <a:t>detecteerbaar</a:t>
            </a:r>
            <a:r>
              <a:rPr lang="en-US" sz="1700" dirty="0"/>
              <a:t> </a:t>
            </a:r>
            <a:r>
              <a:rPr lang="en-US" sz="1700" dirty="0" err="1"/>
              <a:t>bij</a:t>
            </a:r>
            <a:r>
              <a:rPr lang="en-US" sz="1700" dirty="0"/>
              <a:t> </a:t>
            </a:r>
            <a:r>
              <a:rPr lang="en-US" sz="1700" dirty="0" err="1"/>
              <a:t>mens</a:t>
            </a:r>
            <a:endParaRPr lang="en-US" sz="1700" dirty="0"/>
          </a:p>
          <a:p>
            <a:pPr marL="285750" indent="-228600">
              <a:lnSpc>
                <a:spcPct val="90000"/>
              </a:lnSpc>
              <a:spcAft>
                <a:spcPts val="600"/>
              </a:spcAft>
              <a:buFont typeface="Arial" panose="020B0604020202020204" pitchFamily="34" charset="0"/>
              <a:buChar char="•"/>
            </a:pPr>
            <a:r>
              <a:rPr lang="en-US" sz="1700" dirty="0"/>
              <a:t>PFRs: 1ste </a:t>
            </a:r>
            <a:r>
              <a:rPr lang="en-US" sz="1700" dirty="0" err="1"/>
              <a:t>keer</a:t>
            </a:r>
            <a:r>
              <a:rPr lang="en-US" sz="1700" dirty="0"/>
              <a:t> </a:t>
            </a:r>
            <a:r>
              <a:rPr lang="en-US" sz="1700" dirty="0" err="1"/>
              <a:t>gemeten</a:t>
            </a:r>
            <a:r>
              <a:rPr lang="en-US" sz="1700" dirty="0"/>
              <a:t> </a:t>
            </a:r>
            <a:r>
              <a:rPr lang="en-US" sz="1700" dirty="0" err="1"/>
              <a:t>bij</a:t>
            </a:r>
            <a:r>
              <a:rPr lang="en-US" sz="1700" dirty="0"/>
              <a:t> de </a:t>
            </a:r>
            <a:r>
              <a:rPr lang="en-US" sz="1700" dirty="0" err="1"/>
              <a:t>mens</a:t>
            </a:r>
            <a:r>
              <a:rPr lang="en-US" sz="1700" dirty="0"/>
              <a:t>, </a:t>
            </a:r>
            <a:r>
              <a:rPr lang="en-US" sz="1700" dirty="0" err="1"/>
              <a:t>veel</a:t>
            </a:r>
            <a:r>
              <a:rPr lang="en-US" sz="1700" dirty="0"/>
              <a:t> </a:t>
            </a:r>
            <a:r>
              <a:rPr lang="en-US" sz="1700" dirty="0" err="1"/>
              <a:t>variatie</a:t>
            </a:r>
            <a:r>
              <a:rPr lang="en-US" sz="1700" dirty="0"/>
              <a:t>: TBOEP </a:t>
            </a:r>
            <a:r>
              <a:rPr lang="en-US" sz="1700" dirty="0" err="1"/>
              <a:t>bij</a:t>
            </a:r>
            <a:r>
              <a:rPr lang="en-US" sz="1700" dirty="0"/>
              <a:t> 5% </a:t>
            </a:r>
            <a:r>
              <a:rPr lang="en-US" sz="1700" dirty="0" err="1"/>
              <a:t>en</a:t>
            </a:r>
            <a:r>
              <a:rPr lang="en-US" sz="1700" dirty="0"/>
              <a:t> EHDPHP </a:t>
            </a:r>
            <a:r>
              <a:rPr lang="en-US" sz="1700" dirty="0" err="1"/>
              <a:t>bij</a:t>
            </a:r>
            <a:r>
              <a:rPr lang="en-US" sz="1700" dirty="0"/>
              <a:t> 99% </a:t>
            </a:r>
            <a:r>
              <a:rPr lang="en-US" sz="1700" dirty="0" err="1"/>
              <a:t>aanwezig</a:t>
            </a:r>
            <a:r>
              <a:rPr lang="en-US" sz="1700" dirty="0"/>
              <a:t> (FLEHS IV) Meer </a:t>
            </a:r>
            <a:r>
              <a:rPr lang="en-US" sz="1700" dirty="0" err="1"/>
              <a:t>onderzoek</a:t>
            </a:r>
            <a:r>
              <a:rPr lang="en-US" sz="1700" dirty="0"/>
              <a:t> </a:t>
            </a:r>
            <a:r>
              <a:rPr lang="en-US" sz="1700" dirty="0" err="1"/>
              <a:t>nodig</a:t>
            </a:r>
            <a:endParaRPr lang="en-US" sz="1700" dirty="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122" name="Picture 2" descr="Afbeeldingsresultaten voor vlamvertrager">
            <a:extLst>
              <a:ext uri="{FF2B5EF4-FFF2-40B4-BE49-F238E27FC236}">
                <a16:creationId xmlns:a16="http://schemas.microsoft.com/office/drawing/2014/main" id="{528B4D27-1169-490D-94DD-D58011CBF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193" y="809899"/>
            <a:ext cx="2906761" cy="169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5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9F9EBAFF-967E-4BBD-AB03-C526636F461F}"/>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kern="1200">
                <a:solidFill>
                  <a:schemeClr val="tx1"/>
                </a:solidFill>
                <a:latin typeface="+mj-lt"/>
                <a:ea typeface="+mj-ea"/>
                <a:cs typeface="+mj-cs"/>
              </a:rPr>
              <a:t>Renovatie en VOS</a:t>
            </a:r>
          </a:p>
        </p:txBody>
      </p:sp>
      <p:sp>
        <p:nvSpPr>
          <p:cNvPr id="4" name="Tekstvak 3">
            <a:extLst>
              <a:ext uri="{FF2B5EF4-FFF2-40B4-BE49-F238E27FC236}">
                <a16:creationId xmlns:a16="http://schemas.microsoft.com/office/drawing/2014/main" id="{038696CF-63A9-4D27-BB34-0935EC607040}"/>
              </a:ext>
            </a:extLst>
          </p:cNvPr>
          <p:cNvSpPr txBox="1"/>
          <p:nvPr/>
        </p:nvSpPr>
        <p:spPr>
          <a:xfrm>
            <a:off x="1045028" y="2704013"/>
            <a:ext cx="9941319" cy="363759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900" dirty="0" err="1"/>
              <a:t>Verf</a:t>
            </a:r>
            <a:r>
              <a:rPr lang="en-US" sz="1900" dirty="0"/>
              <a:t> </a:t>
            </a:r>
            <a:r>
              <a:rPr lang="en-US" sz="1900" dirty="0" err="1"/>
              <a:t>en</a:t>
            </a:r>
            <a:r>
              <a:rPr lang="en-US" sz="1900" dirty="0"/>
              <a:t> </a:t>
            </a:r>
            <a:r>
              <a:rPr lang="en-US" sz="1900" dirty="0" err="1"/>
              <a:t>lijmen</a:t>
            </a:r>
            <a:r>
              <a:rPr lang="en-US" sz="1900" dirty="0"/>
              <a:t>: VOS = </a:t>
            </a:r>
            <a:r>
              <a:rPr lang="en-US" sz="1900" dirty="0" err="1"/>
              <a:t>Vluchtige</a:t>
            </a:r>
            <a:r>
              <a:rPr lang="en-US" sz="1900" dirty="0"/>
              <a:t> </a:t>
            </a:r>
            <a:r>
              <a:rPr lang="en-US" sz="1900" dirty="0" err="1"/>
              <a:t>Organische</a:t>
            </a:r>
            <a:r>
              <a:rPr lang="en-US" sz="1900" dirty="0"/>
              <a:t> </a:t>
            </a:r>
            <a:r>
              <a:rPr lang="en-US" sz="1900" dirty="0" err="1"/>
              <a:t>Stoffen</a:t>
            </a:r>
            <a:r>
              <a:rPr lang="en-US" sz="1900" dirty="0"/>
              <a:t> (</a:t>
            </a:r>
            <a:r>
              <a:rPr lang="en-US" sz="1900" dirty="0" err="1"/>
              <a:t>alkanen</a:t>
            </a:r>
            <a:r>
              <a:rPr lang="en-US" sz="1900" dirty="0"/>
              <a:t>, </a:t>
            </a:r>
            <a:r>
              <a:rPr lang="en-US" sz="1900" dirty="0" err="1"/>
              <a:t>alkenen</a:t>
            </a:r>
            <a:r>
              <a:rPr lang="en-US" sz="1900" dirty="0"/>
              <a:t>, </a:t>
            </a:r>
            <a:r>
              <a:rPr lang="en-US" sz="1900" dirty="0" err="1"/>
              <a:t>xyleen</a:t>
            </a:r>
            <a:r>
              <a:rPr lang="en-US" sz="1900" dirty="0"/>
              <a:t>, toluene,…)</a:t>
            </a:r>
          </a:p>
          <a:p>
            <a:pPr marL="285750" indent="-228600">
              <a:lnSpc>
                <a:spcPct val="90000"/>
              </a:lnSpc>
              <a:spcAft>
                <a:spcPts val="600"/>
              </a:spcAft>
              <a:buFont typeface="Arial" panose="020B0604020202020204" pitchFamily="34" charset="0"/>
              <a:buChar char="•"/>
            </a:pPr>
            <a:r>
              <a:rPr lang="en-US" sz="1900" dirty="0" err="1"/>
              <a:t>Spaanplaat</a:t>
            </a:r>
            <a:r>
              <a:rPr lang="en-US" sz="1900" dirty="0"/>
              <a:t>, MDF (</a:t>
            </a:r>
            <a:r>
              <a:rPr lang="en-US" sz="1900" dirty="0" err="1"/>
              <a:t>lijm</a:t>
            </a:r>
            <a:r>
              <a:rPr lang="en-US" sz="1900" dirty="0"/>
              <a:t>, </a:t>
            </a:r>
            <a:r>
              <a:rPr lang="en-US" sz="1900" dirty="0" err="1"/>
              <a:t>hars</a:t>
            </a:r>
            <a:r>
              <a:rPr lang="en-US" sz="1900" dirty="0"/>
              <a:t>): formaldehyde (IARC </a:t>
            </a:r>
            <a:r>
              <a:rPr lang="en-US" sz="1900" dirty="0" err="1"/>
              <a:t>klasse</a:t>
            </a:r>
            <a:r>
              <a:rPr lang="en-US" sz="1900" dirty="0"/>
              <a:t> I)</a:t>
            </a:r>
          </a:p>
          <a:p>
            <a:pPr marL="285750"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err="1"/>
              <a:t>Nieuwbouw</a:t>
            </a:r>
            <a:r>
              <a:rPr lang="en-US" sz="1900" dirty="0"/>
              <a:t> </a:t>
            </a:r>
            <a:r>
              <a:rPr lang="en-US" sz="1900" dirty="0" err="1"/>
              <a:t>en</a:t>
            </a:r>
            <a:r>
              <a:rPr lang="en-US" sz="1900" dirty="0"/>
              <a:t> </a:t>
            </a:r>
            <a:r>
              <a:rPr lang="en-US" sz="1900" dirty="0" err="1"/>
              <a:t>renovatiewerken</a:t>
            </a:r>
            <a:r>
              <a:rPr lang="en-US" sz="1900" dirty="0"/>
              <a:t>, maar </a:t>
            </a:r>
            <a:r>
              <a:rPr lang="en-US" sz="1900" dirty="0" err="1"/>
              <a:t>ook</a:t>
            </a:r>
            <a:r>
              <a:rPr lang="en-US" sz="1900" dirty="0"/>
              <a:t> </a:t>
            </a:r>
            <a:r>
              <a:rPr lang="en-US" sz="1900" dirty="0" err="1"/>
              <a:t>een</a:t>
            </a:r>
            <a:r>
              <a:rPr lang="en-US" sz="1900" dirty="0"/>
              <a:t> </a:t>
            </a:r>
            <a:r>
              <a:rPr lang="en-US" sz="1900" dirty="0" err="1"/>
              <a:t>nieuw</a:t>
            </a:r>
            <a:r>
              <a:rPr lang="en-US" sz="1900" dirty="0"/>
              <a:t> </a:t>
            </a:r>
            <a:r>
              <a:rPr lang="en-US" sz="1900" dirty="0" err="1"/>
              <a:t>tapijt</a:t>
            </a:r>
            <a:r>
              <a:rPr lang="en-US" sz="1900" dirty="0"/>
              <a:t> of </a:t>
            </a:r>
            <a:r>
              <a:rPr lang="en-US" sz="1900" dirty="0" err="1"/>
              <a:t>een</a:t>
            </a:r>
            <a:r>
              <a:rPr lang="en-US" sz="1900" dirty="0"/>
              <a:t> </a:t>
            </a:r>
            <a:r>
              <a:rPr lang="en-US" sz="1900" dirty="0" err="1"/>
              <a:t>nieuwe</a:t>
            </a:r>
            <a:r>
              <a:rPr lang="en-US" sz="1900" dirty="0"/>
              <a:t> sofa, </a:t>
            </a:r>
            <a:r>
              <a:rPr lang="en-US" sz="1900" dirty="0" err="1"/>
              <a:t>zorgen</a:t>
            </a:r>
            <a:r>
              <a:rPr lang="en-US" sz="1900" dirty="0"/>
              <a:t> </a:t>
            </a:r>
            <a:r>
              <a:rPr lang="en-US" sz="1900" dirty="0" err="1"/>
              <a:t>meestal</a:t>
            </a:r>
            <a:r>
              <a:rPr lang="en-US" sz="1900" dirty="0"/>
              <a:t> </a:t>
            </a:r>
            <a:r>
              <a:rPr lang="en-US" sz="1900" dirty="0" err="1"/>
              <a:t>tijdelijk</a:t>
            </a:r>
            <a:r>
              <a:rPr lang="en-US" sz="1900" dirty="0"/>
              <a:t> </a:t>
            </a:r>
            <a:r>
              <a:rPr lang="en-US" sz="1900" dirty="0" err="1"/>
              <a:t>voor</a:t>
            </a:r>
            <a:r>
              <a:rPr lang="en-US" sz="1900" dirty="0"/>
              <a:t> </a:t>
            </a:r>
            <a:r>
              <a:rPr lang="en-US" sz="1900" dirty="0" err="1"/>
              <a:t>hogere</a:t>
            </a:r>
            <a:r>
              <a:rPr lang="en-US" sz="1900" dirty="0"/>
              <a:t> </a:t>
            </a:r>
            <a:r>
              <a:rPr lang="en-US" sz="1900" dirty="0" err="1"/>
              <a:t>concentraties</a:t>
            </a:r>
            <a:r>
              <a:rPr lang="en-US" sz="1900" dirty="0"/>
              <a:t> VOS in huis</a:t>
            </a:r>
          </a:p>
          <a:p>
            <a:pPr marL="285750" indent="-228600">
              <a:lnSpc>
                <a:spcPct val="90000"/>
              </a:lnSpc>
              <a:spcAft>
                <a:spcPts val="600"/>
              </a:spcAft>
              <a:buFont typeface="Arial" panose="020B0604020202020204" pitchFamily="34" charset="0"/>
              <a:buChar char="•"/>
            </a:pPr>
            <a:r>
              <a:rPr lang="en-US" sz="1900" dirty="0"/>
              <a:t>VOS </a:t>
            </a:r>
            <a:r>
              <a:rPr lang="en-US" sz="1900" dirty="0" err="1"/>
              <a:t>kunnen</a:t>
            </a:r>
            <a:r>
              <a:rPr lang="en-US" sz="1900" dirty="0"/>
              <a:t> </a:t>
            </a:r>
            <a:r>
              <a:rPr lang="en-US" sz="1900" dirty="0" err="1"/>
              <a:t>ademhalingsproblemen</a:t>
            </a:r>
            <a:r>
              <a:rPr lang="en-US" sz="1900" dirty="0"/>
              <a:t>, </a:t>
            </a:r>
            <a:r>
              <a:rPr lang="en-US" sz="1900" dirty="0" err="1"/>
              <a:t>irritatie</a:t>
            </a:r>
            <a:r>
              <a:rPr lang="en-US" sz="1900" dirty="0"/>
              <a:t> van </a:t>
            </a:r>
            <a:r>
              <a:rPr lang="en-US" sz="1900" dirty="0" err="1"/>
              <a:t>oog</a:t>
            </a:r>
            <a:r>
              <a:rPr lang="en-US" sz="1900" dirty="0"/>
              <a:t> </a:t>
            </a:r>
            <a:r>
              <a:rPr lang="en-US" sz="1900" dirty="0" err="1"/>
              <a:t>en</a:t>
            </a:r>
            <a:r>
              <a:rPr lang="en-US" sz="1900" dirty="0"/>
              <a:t> keel, </a:t>
            </a:r>
            <a:r>
              <a:rPr lang="en-US" sz="1900" dirty="0" err="1"/>
              <a:t>vermoeidheid</a:t>
            </a:r>
            <a:r>
              <a:rPr lang="en-US" sz="1900" dirty="0"/>
              <a:t> </a:t>
            </a:r>
            <a:r>
              <a:rPr lang="en-US" sz="1900" dirty="0" err="1"/>
              <a:t>en</a:t>
            </a:r>
            <a:r>
              <a:rPr lang="en-US" sz="1900" dirty="0"/>
              <a:t> </a:t>
            </a:r>
            <a:r>
              <a:rPr lang="en-US" sz="1900" dirty="0" err="1"/>
              <a:t>hoofdpijn</a:t>
            </a:r>
            <a:r>
              <a:rPr lang="en-US" sz="1900" dirty="0"/>
              <a:t> </a:t>
            </a:r>
            <a:r>
              <a:rPr lang="en-US" sz="1900" dirty="0" err="1"/>
              <a:t>veroorzaken</a:t>
            </a:r>
            <a:r>
              <a:rPr lang="en-US" sz="1900" dirty="0"/>
              <a:t> (</a:t>
            </a:r>
            <a:r>
              <a:rPr lang="en-US" sz="1900" dirty="0" err="1"/>
              <a:t>korte</a:t>
            </a:r>
            <a:r>
              <a:rPr lang="en-US" sz="1900" dirty="0"/>
              <a:t> </a:t>
            </a:r>
            <a:r>
              <a:rPr lang="en-US" sz="1900" dirty="0" err="1"/>
              <a:t>termijn</a:t>
            </a:r>
            <a:r>
              <a:rPr lang="en-US" sz="1900" dirty="0"/>
              <a:t>); </a:t>
            </a:r>
            <a:r>
              <a:rPr lang="en-US" sz="1900" dirty="0" err="1"/>
              <a:t>lange</a:t>
            </a:r>
            <a:r>
              <a:rPr lang="en-US" sz="1900" dirty="0"/>
              <a:t> </a:t>
            </a:r>
            <a:r>
              <a:rPr lang="en-US" sz="1900" dirty="0" err="1"/>
              <a:t>termijn</a:t>
            </a:r>
            <a:r>
              <a:rPr lang="en-US" sz="1900" dirty="0"/>
              <a:t> </a:t>
            </a:r>
            <a:r>
              <a:rPr lang="en-US" sz="1900" dirty="0" err="1"/>
              <a:t>bij</a:t>
            </a:r>
            <a:r>
              <a:rPr lang="en-US" sz="1900" dirty="0"/>
              <a:t> </a:t>
            </a:r>
            <a:r>
              <a:rPr lang="en-US" sz="1900" dirty="0" err="1"/>
              <a:t>kinderen</a:t>
            </a:r>
            <a:r>
              <a:rPr lang="en-US" sz="1900" dirty="0"/>
              <a:t>: </a:t>
            </a:r>
            <a:r>
              <a:rPr lang="en-US" sz="1900" dirty="0" err="1"/>
              <a:t>meer</a:t>
            </a:r>
            <a:r>
              <a:rPr lang="en-US" sz="1900" dirty="0"/>
              <a:t> </a:t>
            </a:r>
            <a:r>
              <a:rPr lang="en-US" sz="1900" dirty="0" err="1"/>
              <a:t>kans</a:t>
            </a:r>
            <a:r>
              <a:rPr lang="en-US" sz="1900" dirty="0"/>
              <a:t> op </a:t>
            </a:r>
            <a:r>
              <a:rPr lang="en-US" sz="1900" dirty="0" err="1"/>
              <a:t>astma</a:t>
            </a:r>
            <a:r>
              <a:rPr lang="en-US" sz="1900" dirty="0"/>
              <a:t>.</a:t>
            </a:r>
          </a:p>
          <a:p>
            <a:pPr marL="285750" indent="-228600">
              <a:lnSpc>
                <a:spcPct val="90000"/>
              </a:lnSpc>
              <a:spcAft>
                <a:spcPts val="600"/>
              </a:spcAft>
              <a:buFont typeface="Arial" panose="020B0604020202020204" pitchFamily="34" charset="0"/>
              <a:buChar char="•"/>
            </a:pPr>
            <a:r>
              <a:rPr lang="en-US" sz="1900" dirty="0" err="1"/>
              <a:t>Alternatieven</a:t>
            </a:r>
            <a:r>
              <a:rPr lang="en-US" sz="1900" dirty="0"/>
              <a:t> </a:t>
            </a:r>
            <a:r>
              <a:rPr lang="en-US" sz="1900" dirty="0" err="1"/>
              <a:t>te</a:t>
            </a:r>
            <a:r>
              <a:rPr lang="en-US" sz="1900" dirty="0"/>
              <a:t> </a:t>
            </a:r>
            <a:r>
              <a:rPr lang="en-US" sz="1900" dirty="0" err="1"/>
              <a:t>gebruiken</a:t>
            </a:r>
            <a:r>
              <a:rPr lang="en-US" sz="1900" dirty="0"/>
              <a:t> die minder of </a:t>
            </a:r>
            <a:r>
              <a:rPr lang="en-US" sz="1900" dirty="0" err="1"/>
              <a:t>geen</a:t>
            </a:r>
            <a:r>
              <a:rPr lang="en-US" sz="1900" dirty="0"/>
              <a:t> </a:t>
            </a:r>
            <a:r>
              <a:rPr lang="en-US" sz="1900" dirty="0" err="1"/>
              <a:t>schadelijke</a:t>
            </a:r>
            <a:r>
              <a:rPr lang="en-US" sz="1900" dirty="0"/>
              <a:t> </a:t>
            </a:r>
            <a:r>
              <a:rPr lang="en-US" sz="1900" dirty="0" err="1"/>
              <a:t>oplosmiddelen</a:t>
            </a:r>
            <a:r>
              <a:rPr lang="en-US" sz="1900" dirty="0"/>
              <a:t> </a:t>
            </a:r>
            <a:r>
              <a:rPr lang="en-US" sz="1900" dirty="0" err="1"/>
              <a:t>bevatten</a:t>
            </a:r>
            <a:r>
              <a:rPr lang="en-US" sz="1900" dirty="0"/>
              <a:t> (</a:t>
            </a:r>
            <a:r>
              <a:rPr lang="en-US" sz="1900" dirty="0" err="1"/>
              <a:t>spuitbussen</a:t>
            </a:r>
            <a:r>
              <a:rPr lang="en-US" sz="1900" dirty="0"/>
              <a:t> </a:t>
            </a:r>
            <a:r>
              <a:rPr lang="en-US" sz="1900" dirty="0" err="1"/>
              <a:t>zonder</a:t>
            </a:r>
            <a:r>
              <a:rPr lang="en-US" sz="1900" dirty="0"/>
              <a:t> </a:t>
            </a:r>
            <a:r>
              <a:rPr lang="en-US" sz="1900" dirty="0" err="1"/>
              <a:t>drijfgas</a:t>
            </a:r>
            <a:r>
              <a:rPr lang="en-US" sz="1900" dirty="0"/>
              <a:t>, </a:t>
            </a:r>
            <a:r>
              <a:rPr lang="en-US" sz="1900" dirty="0" err="1"/>
              <a:t>verf</a:t>
            </a:r>
            <a:r>
              <a:rPr lang="en-US" sz="1900" dirty="0"/>
              <a:t> op </a:t>
            </a:r>
            <a:r>
              <a:rPr lang="en-US" sz="1900" dirty="0" err="1"/>
              <a:t>waterbasis</a:t>
            </a:r>
            <a:r>
              <a:rPr lang="en-US" sz="1900" dirty="0"/>
              <a:t>, vast </a:t>
            </a:r>
            <a:r>
              <a:rPr lang="en-US" sz="1900" dirty="0" err="1"/>
              <a:t>tapijt</a:t>
            </a:r>
            <a:r>
              <a:rPr lang="en-US" sz="1900" dirty="0"/>
              <a:t> </a:t>
            </a:r>
            <a:r>
              <a:rPr lang="en-US" sz="1900" dirty="0" err="1"/>
              <a:t>niet</a:t>
            </a:r>
            <a:r>
              <a:rPr lang="en-US" sz="1900" dirty="0"/>
              <a:t> met </a:t>
            </a:r>
            <a:r>
              <a:rPr lang="en-US" sz="1900" dirty="0" err="1"/>
              <a:t>lijm</a:t>
            </a:r>
            <a:r>
              <a:rPr lang="en-US" sz="1900" dirty="0"/>
              <a:t> maar met tape </a:t>
            </a:r>
            <a:r>
              <a:rPr lang="en-US" sz="1900" dirty="0" err="1"/>
              <a:t>bevestigen</a:t>
            </a:r>
            <a:r>
              <a:rPr lang="en-US" sz="1900" dirty="0"/>
              <a:t>)</a:t>
            </a:r>
          </a:p>
          <a:p>
            <a:pPr marL="285750" indent="-228600">
              <a:lnSpc>
                <a:spcPct val="90000"/>
              </a:lnSpc>
              <a:spcAft>
                <a:spcPts val="600"/>
              </a:spcAft>
              <a:buFont typeface="Arial" panose="020B0604020202020204" pitchFamily="34" charset="0"/>
              <a:buChar char="•"/>
            </a:pPr>
            <a:r>
              <a:rPr lang="nl-BE" sz="2000" dirty="0" err="1">
                <a:hlinkClick r:id="rId3"/>
              </a:rPr>
              <a:t>Ecolabels</a:t>
            </a:r>
            <a:r>
              <a:rPr lang="nl-BE" sz="2000" dirty="0">
                <a:hlinkClick r:id="rId3"/>
              </a:rPr>
              <a:t> in de bouw - Departement Omgeving (vlaanderen.be)</a:t>
            </a:r>
            <a:endParaRPr lang="en-US" sz="1900" dirty="0"/>
          </a:p>
          <a:p>
            <a:pPr indent="-228600">
              <a:lnSpc>
                <a:spcPct val="90000"/>
              </a:lnSpc>
              <a:spcAft>
                <a:spcPts val="600"/>
              </a:spcAft>
              <a:buFont typeface="Arial" panose="020B0604020202020204" pitchFamily="34" charset="0"/>
              <a:buChar char="•"/>
            </a:pPr>
            <a:endParaRPr lang="en-US" sz="1900" b="0" i="0" dirty="0">
              <a:effectLst/>
            </a:endParaRP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098" name="Picture 2" descr="De bronafbeelding bekijken">
            <a:extLst>
              <a:ext uri="{FF2B5EF4-FFF2-40B4-BE49-F238E27FC236}">
                <a16:creationId xmlns:a16="http://schemas.microsoft.com/office/drawing/2014/main" id="{F5C12AEA-D8B5-4E0E-9D48-0513F58029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226"/>
          <a:stretch/>
        </p:blipFill>
        <p:spPr bwMode="auto">
          <a:xfrm>
            <a:off x="9774952" y="809898"/>
            <a:ext cx="2305646" cy="15544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ten voor verf">
            <a:extLst>
              <a:ext uri="{FF2B5EF4-FFF2-40B4-BE49-F238E27FC236}">
                <a16:creationId xmlns:a16="http://schemas.microsoft.com/office/drawing/2014/main" id="{2121A74A-79B5-420B-A08E-E62D1CF6F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921" y="796019"/>
            <a:ext cx="2478838" cy="158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75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9F9EBAFF-967E-4BBD-AB03-C526636F461F}"/>
              </a:ext>
            </a:extLst>
          </p:cNvPr>
          <p:cNvSpPr>
            <a:spLocks noGrp="1"/>
          </p:cNvSpPr>
          <p:nvPr>
            <p:ph type="title"/>
          </p:nvPr>
        </p:nvSpPr>
        <p:spPr>
          <a:xfrm>
            <a:off x="1043630" y="809898"/>
            <a:ext cx="10426127" cy="1554480"/>
          </a:xfrm>
        </p:spPr>
        <p:txBody>
          <a:bodyPr vert="horz" lIns="91440" tIns="45720" rIns="91440" bIns="45720" rtlCol="0" anchor="ctr">
            <a:normAutofit/>
          </a:bodyPr>
          <a:lstStyle/>
          <a:p>
            <a:r>
              <a:rPr lang="en-US" sz="4800" kern="1200" dirty="0" err="1">
                <a:solidFill>
                  <a:schemeClr val="tx1"/>
                </a:solidFill>
                <a:latin typeface="+mj-lt"/>
                <a:ea typeface="+mj-ea"/>
                <a:cs typeface="+mj-cs"/>
              </a:rPr>
              <a:t>Renovatie</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en</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vlamvertragers</a:t>
            </a:r>
            <a:r>
              <a:rPr lang="en-US" sz="4800" kern="1200" dirty="0">
                <a:solidFill>
                  <a:schemeClr val="tx1"/>
                </a:solidFill>
                <a:latin typeface="+mj-lt"/>
                <a:ea typeface="+mj-ea"/>
                <a:cs typeface="+mj-cs"/>
              </a:rPr>
              <a:t>/</a:t>
            </a:r>
            <a:r>
              <a:rPr lang="en-US" sz="4800" kern="1200" dirty="0" err="1">
                <a:solidFill>
                  <a:schemeClr val="tx1"/>
                </a:solidFill>
                <a:latin typeface="+mj-lt"/>
                <a:ea typeface="+mj-ea"/>
                <a:cs typeface="+mj-cs"/>
              </a:rPr>
              <a:t>weekmakers</a:t>
            </a:r>
            <a:endParaRPr lang="en-US" sz="4800" kern="1200" dirty="0">
              <a:solidFill>
                <a:schemeClr val="tx1"/>
              </a:solidFill>
              <a:latin typeface="+mj-lt"/>
              <a:ea typeface="+mj-ea"/>
              <a:cs typeface="+mj-cs"/>
            </a:endParaRPr>
          </a:p>
        </p:txBody>
      </p:sp>
      <p:sp>
        <p:nvSpPr>
          <p:cNvPr id="4" name="Tekstvak 3">
            <a:extLst>
              <a:ext uri="{FF2B5EF4-FFF2-40B4-BE49-F238E27FC236}">
                <a16:creationId xmlns:a16="http://schemas.microsoft.com/office/drawing/2014/main" id="{038696CF-63A9-4D27-BB34-0935EC607040}"/>
              </a:ext>
            </a:extLst>
          </p:cNvPr>
          <p:cNvSpPr txBox="1"/>
          <p:nvPr/>
        </p:nvSpPr>
        <p:spPr>
          <a:xfrm>
            <a:off x="1043630" y="2129481"/>
            <a:ext cx="9941319" cy="4496053"/>
          </a:xfrm>
          <a:prstGeom prst="rect">
            <a:avLst/>
          </a:prstGeom>
        </p:spPr>
        <p:txBody>
          <a:bodyPr vert="horz" lIns="91440" tIns="45720" rIns="91440" bIns="45720" rtlCol="0" anchor="ctr">
            <a:normAutofit/>
          </a:bodyPr>
          <a:lstStyle/>
          <a:p>
            <a:pPr>
              <a:lnSpc>
                <a:spcPct val="90000"/>
              </a:lnSpc>
              <a:spcAft>
                <a:spcPts val="600"/>
              </a:spcAft>
            </a:pPr>
            <a:r>
              <a:rPr lang="en-US" sz="1600" b="1" dirty="0"/>
              <a:t>RESULTATEN UIT FLEHS IV BINNENHUISMILIEU</a:t>
            </a:r>
            <a:endParaRPr lang="en-US" sz="1600" b="1" i="0" dirty="0">
              <a:effectLst/>
            </a:endParaRPr>
          </a:p>
          <a:p>
            <a:pPr marL="285750" indent="-228600">
              <a:lnSpc>
                <a:spcPct val="90000"/>
              </a:lnSpc>
              <a:spcAft>
                <a:spcPts val="600"/>
              </a:spcAft>
              <a:buFont typeface="Arial" panose="020B0604020202020204" pitchFamily="34" charset="0"/>
              <a:buChar char="•"/>
            </a:pPr>
            <a:endParaRPr lang="en-US" sz="1600" b="0" i="0" dirty="0">
              <a:effectLst/>
            </a:endParaRPr>
          </a:p>
          <a:p>
            <a:pPr marL="285750" indent="-228600">
              <a:lnSpc>
                <a:spcPct val="90000"/>
              </a:lnSpc>
              <a:spcAft>
                <a:spcPts val="600"/>
              </a:spcAft>
              <a:buFont typeface="Arial" panose="020B0604020202020204" pitchFamily="34" charset="0"/>
              <a:buChar char="•"/>
            </a:pPr>
            <a:r>
              <a:rPr lang="en-US" b="0" i="0" dirty="0">
                <a:effectLst/>
              </a:rPr>
              <a:t>In </a:t>
            </a:r>
            <a:r>
              <a:rPr lang="en-US" b="0" i="0" dirty="0" err="1">
                <a:effectLst/>
              </a:rPr>
              <a:t>recente</a:t>
            </a:r>
            <a:r>
              <a:rPr lang="en-US" b="0" i="0" dirty="0">
                <a:effectLst/>
              </a:rPr>
              <a:t> </a:t>
            </a:r>
            <a:r>
              <a:rPr lang="en-US" b="0" i="0" dirty="0" err="1">
                <a:effectLst/>
              </a:rPr>
              <a:t>gebouwde</a:t>
            </a:r>
            <a:r>
              <a:rPr lang="en-US" b="0" i="0" dirty="0">
                <a:effectLst/>
              </a:rPr>
              <a:t> </a:t>
            </a:r>
            <a:r>
              <a:rPr lang="en-US" b="0" i="0" dirty="0" err="1">
                <a:effectLst/>
              </a:rPr>
              <a:t>woningen</a:t>
            </a:r>
            <a:r>
              <a:rPr lang="en-US" b="0" i="0" dirty="0">
                <a:effectLst/>
              </a:rPr>
              <a:t> </a:t>
            </a:r>
            <a:r>
              <a:rPr lang="en-US" b="0" i="0" dirty="0" err="1">
                <a:effectLst/>
              </a:rPr>
              <a:t>hadden</a:t>
            </a:r>
            <a:r>
              <a:rPr lang="en-US" b="0" i="0" dirty="0">
                <a:effectLst/>
              </a:rPr>
              <a:t> </a:t>
            </a:r>
            <a:r>
              <a:rPr lang="en-US" b="0" i="0" dirty="0" err="1">
                <a:effectLst/>
              </a:rPr>
              <a:t>jongeren</a:t>
            </a:r>
            <a:r>
              <a:rPr lang="en-US" b="0" i="0" dirty="0">
                <a:effectLst/>
              </a:rPr>
              <a:t> minder </a:t>
            </a:r>
            <a:r>
              <a:rPr lang="en-US" b="0" i="0" dirty="0" err="1">
                <a:effectLst/>
              </a:rPr>
              <a:t>lood</a:t>
            </a:r>
            <a:r>
              <a:rPr lang="en-US" b="0" i="0" dirty="0">
                <a:effectLst/>
              </a:rPr>
              <a:t>, </a:t>
            </a:r>
            <a:r>
              <a:rPr lang="en-US" b="0" i="0" dirty="0" err="1">
                <a:effectLst/>
              </a:rPr>
              <a:t>gebromeerde</a:t>
            </a:r>
            <a:r>
              <a:rPr lang="en-US" b="0" i="0" dirty="0">
                <a:effectLst/>
              </a:rPr>
              <a:t> </a:t>
            </a:r>
            <a:r>
              <a:rPr lang="en-US" b="0" i="0" dirty="0" err="1">
                <a:effectLst/>
              </a:rPr>
              <a:t>vlamvertragers</a:t>
            </a:r>
            <a:r>
              <a:rPr lang="en-US" b="0" i="0" dirty="0">
                <a:effectLst/>
              </a:rPr>
              <a:t> </a:t>
            </a:r>
            <a:r>
              <a:rPr lang="en-US" b="0" i="0" dirty="0" err="1">
                <a:effectLst/>
              </a:rPr>
              <a:t>en</a:t>
            </a:r>
            <a:r>
              <a:rPr lang="en-US" b="0" i="0" dirty="0">
                <a:effectLst/>
              </a:rPr>
              <a:t> plastic </a:t>
            </a:r>
            <a:r>
              <a:rPr lang="en-US" b="0" i="0" dirty="0" err="1">
                <a:effectLst/>
              </a:rPr>
              <a:t>weekmakers</a:t>
            </a:r>
            <a:r>
              <a:rPr lang="en-US" b="0" i="0" dirty="0">
                <a:effectLst/>
              </a:rPr>
              <a:t> (</a:t>
            </a:r>
            <a:r>
              <a:rPr lang="en-US" b="0" i="0" dirty="0" err="1">
                <a:effectLst/>
              </a:rPr>
              <a:t>ftalaten</a:t>
            </a:r>
            <a:r>
              <a:rPr lang="en-US" b="0" i="0" dirty="0">
                <a:effectLst/>
              </a:rPr>
              <a:t>) in </a:t>
            </a:r>
            <a:r>
              <a:rPr lang="en-US" b="0" i="0" dirty="0" err="1">
                <a:effectLst/>
              </a:rPr>
              <a:t>bloed</a:t>
            </a:r>
            <a:r>
              <a:rPr lang="en-US" b="0" i="0" dirty="0">
                <a:effectLst/>
              </a:rPr>
              <a:t> of urine</a:t>
            </a:r>
          </a:p>
          <a:p>
            <a:pPr marL="285750" indent="-228600">
              <a:lnSpc>
                <a:spcPct val="90000"/>
              </a:lnSpc>
              <a:spcAft>
                <a:spcPts val="600"/>
              </a:spcAft>
              <a:buFont typeface="Arial" panose="020B0604020202020204" pitchFamily="34" charset="0"/>
              <a:buChar char="•"/>
            </a:pPr>
            <a:r>
              <a:rPr lang="en-US" dirty="0" err="1"/>
              <a:t>A</a:t>
            </a:r>
            <a:r>
              <a:rPr lang="en-US" b="0" i="0" dirty="0" err="1">
                <a:effectLst/>
              </a:rPr>
              <a:t>lternatieve</a:t>
            </a:r>
            <a:r>
              <a:rPr lang="en-US" b="0" i="0" dirty="0">
                <a:effectLst/>
              </a:rPr>
              <a:t> </a:t>
            </a:r>
            <a:r>
              <a:rPr lang="en-US" b="0" i="0" dirty="0" err="1">
                <a:effectLst/>
              </a:rPr>
              <a:t>stoffen</a:t>
            </a:r>
            <a:r>
              <a:rPr lang="en-US" b="0" i="0" dirty="0">
                <a:effectLst/>
              </a:rPr>
              <a:t> (</a:t>
            </a:r>
            <a:r>
              <a:rPr lang="en-US" b="0" i="0" dirty="0" err="1">
                <a:effectLst/>
              </a:rPr>
              <a:t>bijv</a:t>
            </a:r>
            <a:r>
              <a:rPr lang="en-US" b="0" i="0" dirty="0">
                <a:effectLst/>
              </a:rPr>
              <a:t>. DINCH, </a:t>
            </a:r>
            <a:r>
              <a:rPr lang="en-US" b="0" i="0" dirty="0" err="1">
                <a:effectLst/>
              </a:rPr>
              <a:t>nieuwe</a:t>
            </a:r>
            <a:r>
              <a:rPr lang="en-US" b="0" i="0" dirty="0">
                <a:effectLst/>
              </a:rPr>
              <a:t> </a:t>
            </a:r>
            <a:r>
              <a:rPr lang="en-US" b="0" i="0" dirty="0" err="1">
                <a:effectLst/>
              </a:rPr>
              <a:t>weekmaker</a:t>
            </a:r>
            <a:r>
              <a:rPr lang="en-US" b="0" i="0" dirty="0">
                <a:effectLst/>
              </a:rPr>
              <a:t>) </a:t>
            </a:r>
            <a:r>
              <a:rPr lang="en-US" b="0" i="0" dirty="0" err="1">
                <a:effectLst/>
              </a:rPr>
              <a:t>vinden</a:t>
            </a:r>
            <a:r>
              <a:rPr lang="en-US" b="0" i="0" dirty="0">
                <a:effectLst/>
              </a:rPr>
              <a:t> we </a:t>
            </a:r>
            <a:r>
              <a:rPr lang="en-US" b="0" i="0" dirty="0" err="1">
                <a:effectLst/>
              </a:rPr>
              <a:t>bij</a:t>
            </a:r>
            <a:r>
              <a:rPr lang="en-US" b="0" i="0" dirty="0">
                <a:effectLst/>
              </a:rPr>
              <a:t> </a:t>
            </a:r>
            <a:r>
              <a:rPr lang="en-US" b="0" i="0" dirty="0" err="1">
                <a:effectLst/>
              </a:rPr>
              <a:t>jongeren</a:t>
            </a:r>
            <a:r>
              <a:rPr lang="en-US" b="0" i="0" dirty="0">
                <a:effectLst/>
              </a:rPr>
              <a:t> </a:t>
            </a:r>
            <a:r>
              <a:rPr lang="en-US" b="0" i="0" dirty="0" err="1">
                <a:effectLst/>
              </a:rPr>
              <a:t>uit</a:t>
            </a:r>
            <a:r>
              <a:rPr lang="en-US" b="0" i="0" dirty="0">
                <a:effectLst/>
              </a:rPr>
              <a:t> </a:t>
            </a:r>
            <a:r>
              <a:rPr lang="en-US" b="1" i="0" dirty="0" err="1">
                <a:effectLst/>
              </a:rPr>
              <a:t>nieuwe</a:t>
            </a:r>
            <a:r>
              <a:rPr lang="en-US" b="1" i="0" dirty="0">
                <a:effectLst/>
              </a:rPr>
              <a:t> </a:t>
            </a:r>
            <a:r>
              <a:rPr lang="en-US" b="1" i="0" dirty="0" err="1">
                <a:effectLst/>
              </a:rPr>
              <a:t>huizen</a:t>
            </a:r>
            <a:r>
              <a:rPr lang="en-US" b="1" i="0" dirty="0">
                <a:effectLst/>
              </a:rPr>
              <a:t> </a:t>
            </a:r>
            <a:r>
              <a:rPr lang="en-US" b="0" i="0" dirty="0" err="1">
                <a:effectLst/>
              </a:rPr>
              <a:t>verhoogd</a:t>
            </a:r>
            <a:r>
              <a:rPr lang="en-US" b="0" i="0" dirty="0">
                <a:effectLst/>
              </a:rPr>
              <a:t> </a:t>
            </a:r>
            <a:r>
              <a:rPr lang="en-US" b="0" i="0" dirty="0" err="1">
                <a:effectLst/>
              </a:rPr>
              <a:t>terug</a:t>
            </a:r>
            <a:r>
              <a:rPr lang="en-US" b="0" i="0" dirty="0">
                <a:effectLst/>
              </a:rPr>
              <a:t> in de urine. O</a:t>
            </a:r>
            <a:r>
              <a:rPr lang="en-US" dirty="0"/>
              <a:t>ok </a:t>
            </a:r>
            <a:r>
              <a:rPr lang="en-US" dirty="0" err="1"/>
              <a:t>weekmaker</a:t>
            </a:r>
            <a:r>
              <a:rPr lang="en-US" dirty="0"/>
              <a:t> </a:t>
            </a:r>
            <a:r>
              <a:rPr lang="en-US" b="0" i="0" dirty="0">
                <a:effectLst/>
              </a:rPr>
              <a:t>DINP in </a:t>
            </a:r>
            <a:r>
              <a:rPr lang="en-US" b="0" i="0" dirty="0" err="1">
                <a:effectLst/>
              </a:rPr>
              <a:t>vb</a:t>
            </a:r>
            <a:r>
              <a:rPr lang="en-US" b="0" i="0" dirty="0">
                <a:effectLst/>
              </a:rPr>
              <a:t> PVC-</a:t>
            </a:r>
            <a:r>
              <a:rPr lang="en-US" b="0" i="0" dirty="0" err="1">
                <a:effectLst/>
              </a:rPr>
              <a:t>kaders</a:t>
            </a:r>
            <a:r>
              <a:rPr lang="en-US" b="0" i="0" dirty="0">
                <a:effectLst/>
              </a:rPr>
              <a:t> van </a:t>
            </a:r>
            <a:r>
              <a:rPr lang="en-US" b="0" i="0" dirty="0" err="1">
                <a:effectLst/>
              </a:rPr>
              <a:t>recente</a:t>
            </a:r>
            <a:r>
              <a:rPr lang="en-US" b="0" i="0" dirty="0">
                <a:effectLst/>
              </a:rPr>
              <a:t> ramen </a:t>
            </a:r>
            <a:r>
              <a:rPr lang="en-US" b="0" i="0" dirty="0" err="1">
                <a:effectLst/>
              </a:rPr>
              <a:t>komt</a:t>
            </a:r>
            <a:r>
              <a:rPr lang="en-US" b="0" i="0" dirty="0">
                <a:effectLst/>
              </a:rPr>
              <a:t> </a:t>
            </a:r>
            <a:r>
              <a:rPr lang="en-US" b="0" i="0" dirty="0" err="1">
                <a:effectLst/>
              </a:rPr>
              <a:t>verhoogd</a:t>
            </a:r>
            <a:r>
              <a:rPr lang="en-US" b="0" i="0" dirty="0">
                <a:effectLst/>
              </a:rPr>
              <a:t> </a:t>
            </a:r>
            <a:r>
              <a:rPr lang="en-US" b="0" i="0" dirty="0" err="1">
                <a:effectLst/>
              </a:rPr>
              <a:t>voor</a:t>
            </a:r>
            <a:r>
              <a:rPr lang="en-US" b="0" i="0" dirty="0">
                <a:effectLst/>
              </a:rPr>
              <a:t> in urine</a:t>
            </a:r>
          </a:p>
          <a:p>
            <a:pPr marL="285750" indent="-228600">
              <a:lnSpc>
                <a:spcPct val="90000"/>
              </a:lnSpc>
              <a:spcAft>
                <a:spcPts val="600"/>
              </a:spcAft>
              <a:buFont typeface="Arial" panose="020B0604020202020204" pitchFamily="34" charset="0"/>
              <a:buChar char="•"/>
            </a:pPr>
            <a:r>
              <a:rPr lang="en-US" dirty="0" err="1"/>
              <a:t>Volledig</a:t>
            </a:r>
            <a:r>
              <a:rPr lang="en-US" dirty="0"/>
              <a:t> of </a:t>
            </a:r>
            <a:r>
              <a:rPr lang="en-US" dirty="0" err="1"/>
              <a:t>gedeeltelijk</a:t>
            </a:r>
            <a:r>
              <a:rPr lang="en-US" dirty="0"/>
              <a:t> </a:t>
            </a:r>
            <a:r>
              <a:rPr lang="en-US" b="1" dirty="0" err="1"/>
              <a:t>geïsoleerde</a:t>
            </a:r>
            <a:r>
              <a:rPr lang="en-US" b="1" dirty="0"/>
              <a:t> </a:t>
            </a:r>
            <a:r>
              <a:rPr lang="en-US" b="1" dirty="0" err="1"/>
              <a:t>muren</a:t>
            </a:r>
            <a:r>
              <a:rPr lang="en-US" b="1" dirty="0"/>
              <a:t> </a:t>
            </a:r>
            <a:r>
              <a:rPr lang="en-US" dirty="0" err="1"/>
              <a:t>waren</a:t>
            </a:r>
            <a:r>
              <a:rPr lang="en-US" dirty="0"/>
              <a:t> </a:t>
            </a:r>
            <a:r>
              <a:rPr lang="en-US" dirty="0" err="1"/>
              <a:t>geassocieerd</a:t>
            </a:r>
            <a:r>
              <a:rPr lang="en-US" dirty="0"/>
              <a:t> met </a:t>
            </a:r>
            <a:r>
              <a:rPr lang="en-US" dirty="0" err="1"/>
              <a:t>hogere</a:t>
            </a:r>
            <a:r>
              <a:rPr lang="en-US" dirty="0"/>
              <a:t> </a:t>
            </a:r>
            <a:r>
              <a:rPr lang="en-US" dirty="0" err="1"/>
              <a:t>niveaus</a:t>
            </a:r>
            <a:r>
              <a:rPr lang="en-US" dirty="0"/>
              <a:t> van de </a:t>
            </a:r>
            <a:r>
              <a:rPr lang="en-US" dirty="0" err="1"/>
              <a:t>vlamvertrager</a:t>
            </a:r>
            <a:r>
              <a:rPr lang="en-US" dirty="0"/>
              <a:t> MEHTP </a:t>
            </a:r>
            <a:r>
              <a:rPr lang="en-US" dirty="0" err="1"/>
              <a:t>bij</a:t>
            </a:r>
            <a:r>
              <a:rPr lang="en-US" dirty="0"/>
              <a:t> de </a:t>
            </a:r>
            <a:r>
              <a:rPr lang="en-US" dirty="0" err="1"/>
              <a:t>bewoners</a:t>
            </a:r>
            <a:endParaRPr lang="en-US" b="0" i="0" dirty="0">
              <a:effectLst/>
            </a:endParaRPr>
          </a:p>
          <a:p>
            <a:pPr marL="285750" indent="-228600">
              <a:lnSpc>
                <a:spcPct val="90000"/>
              </a:lnSpc>
              <a:spcAft>
                <a:spcPts val="600"/>
              </a:spcAft>
              <a:buFont typeface="Arial" panose="020B0604020202020204" pitchFamily="34" charset="0"/>
              <a:buChar char="•"/>
            </a:pPr>
            <a:r>
              <a:rPr lang="en-US" b="0" i="0" u="none" strike="noStrike" dirty="0" err="1">
                <a:effectLst/>
              </a:rPr>
              <a:t>Jongeren</a:t>
            </a:r>
            <a:r>
              <a:rPr lang="en-US" b="0" i="0" u="none" strike="noStrike" dirty="0">
                <a:effectLst/>
              </a:rPr>
              <a:t> die </a:t>
            </a:r>
            <a:r>
              <a:rPr lang="en-US" b="0" i="0" u="none" strike="noStrike" dirty="0" err="1">
                <a:effectLst/>
              </a:rPr>
              <a:t>wonen</a:t>
            </a:r>
            <a:r>
              <a:rPr lang="en-US" b="0" i="0" u="none" strike="noStrike" dirty="0">
                <a:effectLst/>
              </a:rPr>
              <a:t> in </a:t>
            </a:r>
            <a:r>
              <a:rPr lang="en-US" b="0" i="0" u="none" strike="noStrike" dirty="0" err="1">
                <a:effectLst/>
              </a:rPr>
              <a:t>een</a:t>
            </a:r>
            <a:r>
              <a:rPr lang="en-US" b="0" i="0" u="none" strike="noStrike" dirty="0">
                <a:effectLst/>
              </a:rPr>
              <a:t> </a:t>
            </a:r>
            <a:r>
              <a:rPr lang="en-US" b="0" i="0" u="none" strike="noStrike" dirty="0" err="1">
                <a:effectLst/>
              </a:rPr>
              <a:t>woning</a:t>
            </a:r>
            <a:r>
              <a:rPr lang="en-US" b="0" i="0" u="none" strike="noStrike" dirty="0">
                <a:effectLst/>
              </a:rPr>
              <a:t> met </a:t>
            </a:r>
            <a:r>
              <a:rPr lang="en-US" b="1" i="0" u="none" strike="noStrike" dirty="0" err="1">
                <a:effectLst/>
              </a:rPr>
              <a:t>vinylvloer</a:t>
            </a:r>
            <a:r>
              <a:rPr lang="en-US" b="1" i="0" u="none" strike="noStrike" dirty="0">
                <a:effectLst/>
              </a:rPr>
              <a:t> of -</a:t>
            </a:r>
            <a:r>
              <a:rPr lang="en-US" b="1" i="0" u="none" strike="noStrike" dirty="0" err="1">
                <a:effectLst/>
              </a:rPr>
              <a:t>behang</a:t>
            </a:r>
            <a:r>
              <a:rPr lang="en-US" b="1" i="0" u="none" strike="noStrike" dirty="0">
                <a:effectLst/>
              </a:rPr>
              <a:t> </a:t>
            </a:r>
            <a:r>
              <a:rPr lang="en-US" b="0" i="0" u="none" strike="noStrike" dirty="0" err="1">
                <a:effectLst/>
              </a:rPr>
              <a:t>hadden</a:t>
            </a:r>
            <a:r>
              <a:rPr lang="en-US" b="0" i="0" u="none" strike="noStrike" dirty="0">
                <a:effectLst/>
              </a:rPr>
              <a:t> </a:t>
            </a:r>
            <a:r>
              <a:rPr lang="en-US" b="0" i="0" u="none" strike="noStrike" dirty="0" err="1">
                <a:effectLst/>
              </a:rPr>
              <a:t>meer</a:t>
            </a:r>
            <a:r>
              <a:rPr lang="en-US" b="0" i="0" u="none" strike="noStrike" dirty="0">
                <a:effectLst/>
              </a:rPr>
              <a:t> plastic </a:t>
            </a:r>
            <a:r>
              <a:rPr lang="en-US" b="0" i="0" u="none" strike="noStrike" dirty="0" err="1">
                <a:effectLst/>
              </a:rPr>
              <a:t>weekmakers</a:t>
            </a:r>
            <a:r>
              <a:rPr lang="en-US" dirty="0"/>
              <a:t> (</a:t>
            </a:r>
            <a:r>
              <a:rPr lang="en-US" dirty="0" err="1"/>
              <a:t>BBzP</a:t>
            </a:r>
            <a:r>
              <a:rPr lang="en-US" dirty="0"/>
              <a:t>) </a:t>
            </a:r>
            <a:r>
              <a:rPr lang="en-US" b="0" i="0" u="none" strike="noStrike" dirty="0">
                <a:effectLst/>
              </a:rPr>
              <a:t>in urine.</a:t>
            </a:r>
          </a:p>
          <a:p>
            <a:pPr marL="285750" indent="-228600">
              <a:lnSpc>
                <a:spcPct val="90000"/>
              </a:lnSpc>
              <a:spcAft>
                <a:spcPts val="600"/>
              </a:spcAft>
              <a:buFont typeface="Arial" panose="020B0604020202020204" pitchFamily="34" charset="0"/>
              <a:buChar char="•"/>
            </a:pPr>
            <a:r>
              <a:rPr lang="en-US" b="1" dirty="0" err="1"/>
              <a:t>Nieuwe</a:t>
            </a:r>
            <a:r>
              <a:rPr lang="en-US" b="1" dirty="0"/>
              <a:t> </a:t>
            </a:r>
            <a:r>
              <a:rPr lang="en-US" b="1" dirty="0" err="1"/>
              <a:t>decoratie</a:t>
            </a:r>
            <a:r>
              <a:rPr lang="en-US" b="1" dirty="0"/>
              <a:t> </a:t>
            </a:r>
            <a:r>
              <a:rPr lang="en-US" dirty="0"/>
              <a:t>in de </a:t>
            </a:r>
            <a:r>
              <a:rPr lang="en-US" dirty="0" err="1"/>
              <a:t>woonkamer</a:t>
            </a:r>
            <a:r>
              <a:rPr lang="en-US" dirty="0"/>
              <a:t> (</a:t>
            </a:r>
            <a:r>
              <a:rPr lang="en-US" dirty="0" err="1"/>
              <a:t>zoals</a:t>
            </a:r>
            <a:r>
              <a:rPr lang="en-US" dirty="0"/>
              <a:t> </a:t>
            </a:r>
            <a:r>
              <a:rPr lang="en-US" b="1" dirty="0" err="1"/>
              <a:t>gordijnen</a:t>
            </a:r>
            <a:r>
              <a:rPr lang="en-US" b="1" dirty="0"/>
              <a:t>, sofa, </a:t>
            </a:r>
            <a:r>
              <a:rPr lang="en-US" b="1" dirty="0" err="1"/>
              <a:t>tapijten</a:t>
            </a:r>
            <a:r>
              <a:rPr lang="en-US" dirty="0"/>
              <a:t>) </a:t>
            </a:r>
            <a:r>
              <a:rPr lang="en-US" dirty="0" err="1"/>
              <a:t>werd</a:t>
            </a:r>
            <a:r>
              <a:rPr lang="en-US" dirty="0"/>
              <a:t> </a:t>
            </a:r>
            <a:r>
              <a:rPr lang="en-US" dirty="0" err="1"/>
              <a:t>geassocieerd</a:t>
            </a:r>
            <a:r>
              <a:rPr lang="en-US" dirty="0"/>
              <a:t> met </a:t>
            </a:r>
            <a:r>
              <a:rPr lang="en-US" dirty="0" err="1"/>
              <a:t>nieuwere</a:t>
            </a:r>
            <a:r>
              <a:rPr lang="en-US" dirty="0"/>
              <a:t> </a:t>
            </a:r>
            <a:r>
              <a:rPr lang="en-US" dirty="0" err="1"/>
              <a:t>vlamvertragers</a:t>
            </a:r>
            <a:r>
              <a:rPr lang="en-US" dirty="0"/>
              <a:t>, met </a:t>
            </a:r>
            <a:r>
              <a:rPr lang="en-US" dirty="0" err="1"/>
              <a:t>meer</a:t>
            </a:r>
            <a:r>
              <a:rPr lang="en-US" dirty="0"/>
              <a:t> </a:t>
            </a:r>
            <a:r>
              <a:rPr lang="en-US" dirty="0" err="1"/>
              <a:t>luchtweginfecties</a:t>
            </a:r>
            <a:r>
              <a:rPr lang="en-US" dirty="0"/>
              <a:t> </a:t>
            </a:r>
            <a:r>
              <a:rPr lang="en-US" dirty="0" err="1"/>
              <a:t>en</a:t>
            </a:r>
            <a:r>
              <a:rPr lang="en-US" dirty="0"/>
              <a:t> met </a:t>
            </a:r>
            <a:r>
              <a:rPr lang="en-US" dirty="0" err="1"/>
              <a:t>een</a:t>
            </a:r>
            <a:r>
              <a:rPr lang="en-US" dirty="0"/>
              <a:t> </a:t>
            </a:r>
            <a:r>
              <a:rPr lang="en-US" dirty="0" err="1"/>
              <a:t>merker</a:t>
            </a:r>
            <a:r>
              <a:rPr lang="en-US" dirty="0"/>
              <a:t> </a:t>
            </a:r>
            <a:r>
              <a:rPr lang="en-US" dirty="0" err="1"/>
              <a:t>voor</a:t>
            </a:r>
            <a:r>
              <a:rPr lang="en-US" dirty="0"/>
              <a:t> </a:t>
            </a:r>
            <a:r>
              <a:rPr lang="en-US" dirty="0" err="1"/>
              <a:t>astmatische</a:t>
            </a:r>
            <a:r>
              <a:rPr lang="en-US" dirty="0"/>
              <a:t> </a:t>
            </a:r>
            <a:r>
              <a:rPr lang="en-US" dirty="0" err="1"/>
              <a:t>activiteit</a:t>
            </a:r>
            <a:endParaRPr lang="en-US" dirty="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88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7E38EA-2807-45B0-91C4-A77ACD5D1F75}"/>
              </a:ext>
            </a:extLst>
          </p:cNvPr>
          <p:cNvSpPr>
            <a:spLocks noGrp="1"/>
          </p:cNvSpPr>
          <p:nvPr>
            <p:ph type="title"/>
          </p:nvPr>
        </p:nvSpPr>
        <p:spPr>
          <a:xfrm>
            <a:off x="838200" y="365125"/>
            <a:ext cx="10515600" cy="1306443"/>
          </a:xfrm>
        </p:spPr>
        <p:txBody>
          <a:bodyPr>
            <a:normAutofit/>
          </a:bodyPr>
          <a:lstStyle/>
          <a:p>
            <a:r>
              <a:rPr lang="nl-BE" sz="4000"/>
              <a:t>Het binnenhuismilieu</a:t>
            </a:r>
          </a:p>
        </p:txBody>
      </p:sp>
      <p:sp>
        <p:nvSpPr>
          <p:cNvPr id="3" name="Tijdelijke aanduiding voor inhoud 2">
            <a:extLst>
              <a:ext uri="{FF2B5EF4-FFF2-40B4-BE49-F238E27FC236}">
                <a16:creationId xmlns:a16="http://schemas.microsoft.com/office/drawing/2014/main" id="{F5F0EAA0-E428-4E16-BF9D-397878CA4DCB}"/>
              </a:ext>
            </a:extLst>
          </p:cNvPr>
          <p:cNvSpPr>
            <a:spLocks noGrp="1"/>
          </p:cNvSpPr>
          <p:nvPr>
            <p:ph idx="1"/>
          </p:nvPr>
        </p:nvSpPr>
        <p:spPr>
          <a:xfrm>
            <a:off x="838200" y="1825625"/>
            <a:ext cx="5114276" cy="4667250"/>
          </a:xfrm>
        </p:spPr>
        <p:txBody>
          <a:bodyPr>
            <a:normAutofit/>
          </a:bodyPr>
          <a:lstStyle/>
          <a:p>
            <a:r>
              <a:rPr lang="nl-BE" sz="2000" dirty="0"/>
              <a:t>Gemiddeld 85% van onze tijd brengen we binnenshuis door</a:t>
            </a:r>
          </a:p>
          <a:p>
            <a:r>
              <a:rPr lang="nl-BE" sz="2000" dirty="0"/>
              <a:t>Driekwart daarvan in de eigen woning</a:t>
            </a:r>
          </a:p>
          <a:p>
            <a:r>
              <a:rPr lang="nl-BE" sz="2000" dirty="0"/>
              <a:t>Het binnenmilieu is meestal zelfs ongezonder dan de omgeving buiten</a:t>
            </a:r>
          </a:p>
          <a:p>
            <a:r>
              <a:rPr lang="nl-BE" sz="2000" dirty="0"/>
              <a:t>Gezondheidsklachten op korte termijn: luchtwegklachten, allergieën, irritatie van neus- en keelslijmvlies, vermoeidheid en hoofdpijn</a:t>
            </a:r>
          </a:p>
          <a:p>
            <a:r>
              <a:rPr lang="nl-BE" sz="2000" dirty="0"/>
              <a:t>Kwaliteit binnenmilieu wordt bepaald door gebouw + gedrag gebruiker</a:t>
            </a:r>
          </a:p>
        </p:txBody>
      </p:sp>
      <p:pic>
        <p:nvPicPr>
          <p:cNvPr id="5" name="Afbeelding 4" descr="Afbeelding met tekst&#10;&#10;Automatisch gegenereerde beschrijving">
            <a:extLst>
              <a:ext uri="{FF2B5EF4-FFF2-40B4-BE49-F238E27FC236}">
                <a16:creationId xmlns:a16="http://schemas.microsoft.com/office/drawing/2014/main" id="{D9D92D2D-F755-40BE-B4C5-D078EEF9A1F9}"/>
              </a:ext>
            </a:extLst>
          </p:cNvPr>
          <p:cNvPicPr>
            <a:picLocks noChangeAspect="1"/>
          </p:cNvPicPr>
          <p:nvPr/>
        </p:nvPicPr>
        <p:blipFill rotWithShape="1">
          <a:blip r:embed="rId3">
            <a:extLst>
              <a:ext uri="{28A0092B-C50C-407E-A947-70E740481C1C}">
                <a14:useLocalDpi xmlns:a14="http://schemas.microsoft.com/office/drawing/2010/main" val="0"/>
              </a:ext>
            </a:extLst>
          </a:blip>
          <a:srcRect t="3563" r="2" b="2"/>
          <a:stretch/>
        </p:blipFill>
        <p:spPr>
          <a:xfrm>
            <a:off x="6195521" y="1825625"/>
            <a:ext cx="5709433" cy="3909253"/>
          </a:xfrm>
          <a:prstGeom prst="rect">
            <a:avLst/>
          </a:prstGeom>
        </p:spPr>
      </p:pic>
    </p:spTree>
    <p:extLst>
      <p:ext uri="{BB962C8B-B14F-4D97-AF65-F5344CB8AC3E}">
        <p14:creationId xmlns:p14="http://schemas.microsoft.com/office/powerpoint/2010/main" val="298395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93" name="Rectangle 9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9F9EBAFF-967E-4BBD-AB03-C526636F461F}"/>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kern="1200">
                <a:solidFill>
                  <a:schemeClr val="tx1"/>
                </a:solidFill>
                <a:latin typeface="+mj-lt"/>
                <a:ea typeface="+mj-ea"/>
                <a:cs typeface="+mj-cs"/>
              </a:rPr>
              <a:t>Renovatie en radon</a:t>
            </a:r>
          </a:p>
        </p:txBody>
      </p:sp>
      <p:sp>
        <p:nvSpPr>
          <p:cNvPr id="4" name="Tekstvak 3">
            <a:extLst>
              <a:ext uri="{FF2B5EF4-FFF2-40B4-BE49-F238E27FC236}">
                <a16:creationId xmlns:a16="http://schemas.microsoft.com/office/drawing/2014/main" id="{038696CF-63A9-4D27-BB34-0935EC607040}"/>
              </a:ext>
            </a:extLst>
          </p:cNvPr>
          <p:cNvSpPr txBox="1"/>
          <p:nvPr/>
        </p:nvSpPr>
        <p:spPr>
          <a:xfrm>
            <a:off x="763021" y="2006135"/>
            <a:ext cx="9941319" cy="455369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b="0" i="0" dirty="0">
              <a:effectLst/>
            </a:endParaRPr>
          </a:p>
          <a:p>
            <a:pPr marL="285750" indent="-228600">
              <a:lnSpc>
                <a:spcPct val="90000"/>
              </a:lnSpc>
              <a:spcAft>
                <a:spcPts val="600"/>
              </a:spcAft>
              <a:buFont typeface="Arial" panose="020B0604020202020204" pitchFamily="34" charset="0"/>
              <a:buChar char="•"/>
            </a:pPr>
            <a:r>
              <a:rPr lang="en-US" sz="2000" dirty="0" err="1"/>
              <a:t>V</a:t>
            </a:r>
            <a:r>
              <a:rPr lang="en-US" sz="2000" b="0" i="0" u="none" strike="noStrike" baseline="0" dirty="0" err="1"/>
              <a:t>rijgesteld</a:t>
            </a:r>
            <a:r>
              <a:rPr lang="en-US" sz="2000" b="0" i="0" u="none" strike="noStrike" baseline="0" dirty="0"/>
              <a:t> </a:t>
            </a:r>
            <a:r>
              <a:rPr lang="en-US" sz="2000" b="0" i="0" u="none" strike="noStrike" baseline="0" dirty="0" err="1"/>
              <a:t>bij</a:t>
            </a:r>
            <a:r>
              <a:rPr lang="en-US" sz="2000" b="0" i="0" u="none" strike="noStrike" baseline="0" dirty="0"/>
              <a:t> de </a:t>
            </a:r>
            <a:r>
              <a:rPr lang="en-US" sz="2000" b="0" i="0" u="none" strike="noStrike" baseline="0" dirty="0" err="1"/>
              <a:t>natuurlijke</a:t>
            </a:r>
            <a:r>
              <a:rPr lang="en-US" sz="2000" b="0" i="0" u="none" strike="noStrike" baseline="0" dirty="0"/>
              <a:t> </a:t>
            </a:r>
            <a:r>
              <a:rPr lang="en-US" sz="2000" b="0" i="0" u="none" strike="noStrike" baseline="0" dirty="0" err="1"/>
              <a:t>afbraak</a:t>
            </a:r>
            <a:r>
              <a:rPr lang="en-US" sz="2000" b="0" i="0" u="none" strike="noStrike" baseline="0" dirty="0"/>
              <a:t> uranium in de </a:t>
            </a:r>
            <a:r>
              <a:rPr lang="en-US" sz="2000" b="0" i="0" u="none" strike="noStrike" baseline="0" dirty="0" err="1"/>
              <a:t>bodem</a:t>
            </a:r>
            <a:r>
              <a:rPr lang="en-US" sz="2000" b="0" i="0" u="none" strike="noStrike" baseline="0" dirty="0"/>
              <a:t> </a:t>
            </a:r>
          </a:p>
          <a:p>
            <a:pPr marL="285750" indent="-228600">
              <a:lnSpc>
                <a:spcPct val="90000"/>
              </a:lnSpc>
              <a:spcAft>
                <a:spcPts val="600"/>
              </a:spcAft>
              <a:buFont typeface="Arial" panose="020B0604020202020204" pitchFamily="34" charset="0"/>
              <a:buChar char="•"/>
            </a:pPr>
            <a:r>
              <a:rPr lang="en-US" sz="2000" dirty="0" err="1"/>
              <a:t>G</a:t>
            </a:r>
            <a:r>
              <a:rPr lang="en-US" sz="2000" b="0" i="0" u="none" strike="noStrike" baseline="0" dirty="0" err="1"/>
              <a:t>ekend</a:t>
            </a:r>
            <a:r>
              <a:rPr lang="en-US" sz="2000" b="0" i="0" u="none" strike="noStrike" baseline="0" dirty="0"/>
              <a:t> </a:t>
            </a:r>
            <a:r>
              <a:rPr lang="en-US" sz="2000" b="0" i="0" u="none" strike="noStrike" baseline="0" dirty="0" err="1"/>
              <a:t>humaan</a:t>
            </a:r>
            <a:r>
              <a:rPr lang="en-US" sz="2000" b="0" i="0" u="none" strike="noStrike" baseline="0" dirty="0"/>
              <a:t> </a:t>
            </a:r>
            <a:r>
              <a:rPr lang="en-US" sz="2000" b="0" i="0" u="none" strike="noStrike" baseline="0" dirty="0" err="1"/>
              <a:t>carcinogeen</a:t>
            </a:r>
            <a:r>
              <a:rPr lang="en-US" sz="2000" b="0" i="0" u="none" strike="noStrike" baseline="0" dirty="0"/>
              <a:t> (IARC </a:t>
            </a:r>
            <a:r>
              <a:rPr lang="en-US" sz="2000" b="0" i="0" u="none" strike="noStrike" baseline="0" dirty="0" err="1"/>
              <a:t>Klasse</a:t>
            </a:r>
            <a:r>
              <a:rPr lang="en-US" sz="2000" b="0" i="0" u="none" strike="noStrike" baseline="0" dirty="0"/>
              <a:t> 1)</a:t>
            </a:r>
            <a:endParaRPr lang="en-US" sz="2000" dirty="0"/>
          </a:p>
          <a:p>
            <a:pPr marL="285750" indent="-228600">
              <a:lnSpc>
                <a:spcPct val="90000"/>
              </a:lnSpc>
              <a:spcAft>
                <a:spcPts val="600"/>
              </a:spcAft>
              <a:buFont typeface="Arial" panose="020B0604020202020204" pitchFamily="34" charset="0"/>
              <a:buChar char="•"/>
            </a:pPr>
            <a:r>
              <a:rPr lang="en-US" sz="2000" dirty="0" err="1"/>
              <a:t>V</a:t>
            </a:r>
            <a:r>
              <a:rPr lang="en-US" sz="2000" b="0" i="0" u="none" strike="noStrike" baseline="0" dirty="0" err="1"/>
              <a:t>erschillende</a:t>
            </a:r>
            <a:r>
              <a:rPr lang="en-US" sz="2000" b="0" i="0" u="none" strike="noStrike" baseline="0" dirty="0"/>
              <a:t> </a:t>
            </a:r>
            <a:r>
              <a:rPr lang="en-US" sz="2000" b="0" i="0" u="none" strike="noStrike" baseline="0" dirty="0" err="1"/>
              <a:t>bouwmaterialen</a:t>
            </a:r>
            <a:r>
              <a:rPr lang="en-US" sz="2000" b="0" i="0" u="none" strike="noStrike" baseline="0" dirty="0"/>
              <a:t> (</a:t>
            </a:r>
            <a:r>
              <a:rPr lang="en-US" sz="2000" b="0" i="0" u="none" strike="noStrike" baseline="0" dirty="0" err="1"/>
              <a:t>baksteen</a:t>
            </a:r>
            <a:r>
              <a:rPr lang="en-US" sz="2000" b="0" i="0" u="none" strike="noStrike" baseline="0" dirty="0"/>
              <a:t>, cement, </a:t>
            </a:r>
            <a:r>
              <a:rPr lang="en-US" sz="2000" b="0" i="0" u="none" strike="noStrike" baseline="0" dirty="0" err="1"/>
              <a:t>natuursteen</a:t>
            </a:r>
            <a:r>
              <a:rPr lang="en-US" sz="2000" b="0" i="0" u="none" strike="noStrike" baseline="0" dirty="0"/>
              <a:t> </a:t>
            </a:r>
            <a:r>
              <a:rPr lang="en-US" sz="2000" b="0" i="0" u="none" strike="noStrike" baseline="0" dirty="0" err="1"/>
              <a:t>en</a:t>
            </a:r>
            <a:r>
              <a:rPr lang="en-US" sz="2000" b="0" i="0" u="none" strike="noStrike" baseline="0" dirty="0"/>
              <a:t> </a:t>
            </a:r>
            <a:r>
              <a:rPr lang="en-US" sz="2000" b="0" i="0" u="none" strike="noStrike" baseline="0" dirty="0" err="1"/>
              <a:t>gipsplaten</a:t>
            </a:r>
            <a:r>
              <a:rPr lang="en-US" sz="2000" b="0" i="0" u="none" strike="noStrike" baseline="0" dirty="0"/>
              <a:t>) </a:t>
            </a:r>
            <a:r>
              <a:rPr lang="en-US" sz="2000" b="0" i="0" u="none" strike="noStrike" baseline="0" dirty="0" err="1"/>
              <a:t>kunnen</a:t>
            </a:r>
            <a:r>
              <a:rPr lang="en-US" sz="2000" b="0" i="0" u="none" strike="noStrike" baseline="0" dirty="0"/>
              <a:t> </a:t>
            </a:r>
            <a:r>
              <a:rPr lang="en-US" sz="2000" b="0" i="0" u="none" strike="noStrike" baseline="0" dirty="0" err="1"/>
              <a:t>allen</a:t>
            </a:r>
            <a:r>
              <a:rPr lang="en-US" sz="2000" b="0" i="0" u="none" strike="noStrike" baseline="0" dirty="0"/>
              <a:t> </a:t>
            </a:r>
            <a:r>
              <a:rPr lang="en-US" sz="2000" b="0" i="0" u="none" strike="noStrike" baseline="0" dirty="0" err="1"/>
              <a:t>langzaam</a:t>
            </a:r>
            <a:r>
              <a:rPr lang="en-US" sz="2000" b="0" i="0" u="none" strike="noStrike" baseline="0" dirty="0"/>
              <a:t> radon </a:t>
            </a:r>
            <a:r>
              <a:rPr lang="en-US" sz="2000" b="0" i="0" u="none" strike="noStrike" baseline="0" dirty="0" err="1"/>
              <a:t>kunnen</a:t>
            </a:r>
            <a:r>
              <a:rPr lang="en-US" sz="2000" b="0" i="0" u="none" strike="noStrike" baseline="0" dirty="0"/>
              <a:t> </a:t>
            </a:r>
            <a:r>
              <a:rPr lang="en-US" sz="2000" b="0" i="0" u="none" strike="noStrike" baseline="0" dirty="0" err="1"/>
              <a:t>vrijzetten</a:t>
            </a:r>
            <a:r>
              <a:rPr lang="en-US" sz="2000" b="0" i="0" u="none" strike="noStrike" baseline="0" dirty="0"/>
              <a:t> </a:t>
            </a:r>
            <a:r>
              <a:rPr lang="en-US" sz="2000" dirty="0"/>
              <a:t>(FANC)</a:t>
            </a:r>
          </a:p>
          <a:p>
            <a:pPr marL="285750" indent="-228600">
              <a:lnSpc>
                <a:spcPct val="90000"/>
              </a:lnSpc>
              <a:spcAft>
                <a:spcPts val="600"/>
              </a:spcAft>
              <a:buFont typeface="Arial" panose="020B0604020202020204" pitchFamily="34" charset="0"/>
              <a:buChar char="•"/>
            </a:pPr>
            <a:r>
              <a:rPr lang="en-US" sz="2000" dirty="0" err="1"/>
              <a:t>Geen</a:t>
            </a:r>
            <a:r>
              <a:rPr lang="en-US" sz="2000" dirty="0"/>
              <a:t> </a:t>
            </a:r>
            <a:r>
              <a:rPr lang="en-US" sz="2000" dirty="0" err="1"/>
              <a:t>veilig</a:t>
            </a:r>
            <a:r>
              <a:rPr lang="en-US" sz="2000" dirty="0"/>
              <a:t> </a:t>
            </a:r>
            <a:r>
              <a:rPr lang="en-US" sz="2000" dirty="0" err="1"/>
              <a:t>niveau</a:t>
            </a:r>
            <a:r>
              <a:rPr lang="en-US" sz="2000" dirty="0"/>
              <a:t>, </a:t>
            </a:r>
            <a:r>
              <a:rPr lang="en-US" sz="2000" b="0" i="0" u="none" strike="noStrike" baseline="0" dirty="0" err="1"/>
              <a:t>hoger</a:t>
            </a:r>
            <a:r>
              <a:rPr lang="en-US" sz="2000" b="0" i="0" u="none" strike="noStrike" baseline="0" dirty="0"/>
              <a:t> dan 100 </a:t>
            </a:r>
            <a:r>
              <a:rPr lang="en-US" sz="2000" b="0" i="0" u="none" strike="noStrike" baseline="0" dirty="0" err="1"/>
              <a:t>Bq</a:t>
            </a:r>
            <a:r>
              <a:rPr lang="en-US" sz="2000" b="0" i="0" u="none" strike="noStrike" baseline="0" dirty="0"/>
              <a:t>/m</a:t>
            </a:r>
            <a:r>
              <a:rPr lang="en-US" sz="2000" b="0" i="0" u="none" strike="noStrike" baseline="30000" dirty="0"/>
              <a:t>3</a:t>
            </a:r>
            <a:r>
              <a:rPr lang="en-US" sz="2000" b="0" i="0" u="none" strike="noStrike" baseline="0" dirty="0"/>
              <a:t> </a:t>
            </a:r>
            <a:r>
              <a:rPr lang="en-US" sz="2000" b="0" i="0" u="none" strike="noStrike" baseline="0" dirty="0" err="1"/>
              <a:t>problematisch</a:t>
            </a:r>
            <a:r>
              <a:rPr lang="en-US" sz="2000" b="0" i="0" u="none" strike="noStrike" baseline="0" dirty="0"/>
              <a:t> </a:t>
            </a:r>
            <a:endParaRPr lang="en-US" sz="2000" dirty="0"/>
          </a:p>
          <a:p>
            <a:pPr marL="285750" indent="-228600">
              <a:lnSpc>
                <a:spcPct val="90000"/>
              </a:lnSpc>
              <a:spcAft>
                <a:spcPts val="600"/>
              </a:spcAft>
              <a:buFont typeface="Arial" panose="020B0604020202020204" pitchFamily="34" charset="0"/>
              <a:buChar char="•"/>
            </a:pPr>
            <a:r>
              <a:rPr lang="en-US" sz="2000" dirty="0" err="1"/>
              <a:t>Gezondheid</a:t>
            </a:r>
            <a:r>
              <a:rPr lang="en-US" sz="2000" dirty="0"/>
              <a:t>: </a:t>
            </a:r>
            <a:r>
              <a:rPr lang="en-US" sz="2000" b="0" i="0" u="none" strike="noStrike" baseline="0" dirty="0" err="1"/>
              <a:t>verhoogd</a:t>
            </a:r>
            <a:r>
              <a:rPr lang="en-US" sz="2000" b="0" i="0" u="none" strike="noStrike" baseline="0" dirty="0"/>
              <a:t> </a:t>
            </a:r>
            <a:r>
              <a:rPr lang="en-US" sz="2000" b="0" i="0" u="none" strike="noStrike" baseline="0" dirty="0" err="1"/>
              <a:t>risico</a:t>
            </a:r>
            <a:r>
              <a:rPr lang="en-US" sz="2000" b="0" i="0" u="none" strike="noStrike" baseline="0" dirty="0"/>
              <a:t> </a:t>
            </a:r>
            <a:r>
              <a:rPr lang="en-US" sz="2000" b="0" i="0" u="none" strike="noStrike" baseline="0" dirty="0" err="1"/>
              <a:t>longkanker</a:t>
            </a:r>
            <a:r>
              <a:rPr lang="en-US" sz="2000" b="0" i="0" u="none" strike="noStrike" baseline="0" dirty="0"/>
              <a:t>, 2e </a:t>
            </a:r>
            <a:r>
              <a:rPr lang="en-US" sz="2000" b="0" i="0" u="none" strike="noStrike" baseline="0" dirty="0" err="1"/>
              <a:t>grootste</a:t>
            </a:r>
            <a:r>
              <a:rPr lang="en-US" sz="2000" b="0" i="0" u="none" strike="noStrike" baseline="0" dirty="0"/>
              <a:t> </a:t>
            </a:r>
            <a:r>
              <a:rPr lang="en-US" sz="2000" b="0" i="0" u="none" strike="noStrike" baseline="0" dirty="0" err="1"/>
              <a:t>oorzaak</a:t>
            </a:r>
            <a:r>
              <a:rPr lang="en-US" sz="2000" b="0" i="0" u="none" strike="noStrike" baseline="0" dirty="0"/>
              <a:t> </a:t>
            </a:r>
            <a:r>
              <a:rPr lang="en-US" sz="2000" b="0" i="0" u="none" strike="noStrike" baseline="0" dirty="0" err="1"/>
              <a:t>na</a:t>
            </a:r>
            <a:r>
              <a:rPr lang="en-US" sz="2000" b="0" i="0" u="none" strike="noStrike" baseline="0" dirty="0"/>
              <a:t> </a:t>
            </a:r>
            <a:r>
              <a:rPr lang="en-US" sz="2000" b="0" i="0" u="none" strike="noStrike" baseline="0" dirty="0" err="1"/>
              <a:t>tabaksrook</a:t>
            </a:r>
            <a:r>
              <a:rPr lang="en-US" sz="2000" b="0" i="0" u="none" strike="noStrike" baseline="0" dirty="0"/>
              <a:t> (Schmid et al, 2010) </a:t>
            </a:r>
            <a:endParaRPr lang="en-US" sz="2000" dirty="0">
              <a:highlight>
                <a:srgbClr val="FFFF00"/>
              </a:highlight>
            </a:endParaRPr>
          </a:p>
          <a:p>
            <a:pPr marL="285750" indent="-228600">
              <a:lnSpc>
                <a:spcPct val="90000"/>
              </a:lnSpc>
              <a:spcAft>
                <a:spcPts val="600"/>
              </a:spcAft>
              <a:buFont typeface="Arial" panose="020B0604020202020204" pitchFamily="34" charset="0"/>
              <a:buChar char="•"/>
            </a:pPr>
            <a:r>
              <a:rPr lang="en-US" sz="2000" b="0" i="0" u="none" strike="noStrike" baseline="0" dirty="0" err="1"/>
              <a:t>Ventilatie</a:t>
            </a:r>
            <a:r>
              <a:rPr lang="en-US" sz="2000" b="0" i="0" u="none" strike="noStrike" baseline="0" dirty="0"/>
              <a:t>!!!</a:t>
            </a:r>
          </a:p>
          <a:p>
            <a:pPr marL="285750" indent="-228600">
              <a:lnSpc>
                <a:spcPct val="90000"/>
              </a:lnSpc>
              <a:spcAft>
                <a:spcPts val="600"/>
              </a:spcAft>
              <a:buFont typeface="Arial" panose="020B0604020202020204" pitchFamily="34" charset="0"/>
              <a:buChar char="•"/>
            </a:pPr>
            <a:r>
              <a:rPr lang="en-US" sz="2000" dirty="0"/>
              <a:t>http://www.radonactie.be/</a:t>
            </a:r>
          </a:p>
        </p:txBody>
      </p:sp>
      <p:cxnSp>
        <p:nvCxnSpPr>
          <p:cNvPr id="99" name="Straight Connector 9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Picture 2">
            <a:extLst>
              <a:ext uri="{FF2B5EF4-FFF2-40B4-BE49-F238E27FC236}">
                <a16:creationId xmlns:a16="http://schemas.microsoft.com/office/drawing/2014/main" id="{B8C385EE-71CA-486D-8C34-3E497ADE72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378" b="-1"/>
          <a:stretch/>
        </p:blipFill>
        <p:spPr bwMode="auto">
          <a:xfrm>
            <a:off x="9911921" y="730933"/>
            <a:ext cx="1355035" cy="166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1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D65606-508F-49DC-BCD0-4E2904376EAA}"/>
              </a:ext>
            </a:extLst>
          </p:cNvPr>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a:solidFill>
                  <a:schemeClr val="tx1"/>
                </a:solidFill>
                <a:latin typeface="+mj-lt"/>
                <a:ea typeface="+mj-ea"/>
                <a:cs typeface="+mj-cs"/>
              </a:rPr>
              <a:t>Lood in de woning</a:t>
            </a:r>
          </a:p>
        </p:txBody>
      </p:sp>
      <p:sp>
        <p:nvSpPr>
          <p:cNvPr id="6" name="Tekstvak 5">
            <a:extLst>
              <a:ext uri="{FF2B5EF4-FFF2-40B4-BE49-F238E27FC236}">
                <a16:creationId xmlns:a16="http://schemas.microsoft.com/office/drawing/2014/main" id="{317FC48E-2D85-4DBA-99BA-E2C56DB59A73}"/>
              </a:ext>
            </a:extLst>
          </p:cNvPr>
          <p:cNvSpPr txBox="1"/>
          <p:nvPr/>
        </p:nvSpPr>
        <p:spPr>
          <a:xfrm>
            <a:off x="1045029" y="2524721"/>
            <a:ext cx="4991629" cy="367712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err="1"/>
              <a:t>L</a:t>
            </a:r>
            <a:r>
              <a:rPr lang="en-US" b="0" i="0" u="none" strike="noStrike" baseline="0" dirty="0" err="1"/>
              <a:t>oodhoudende</a:t>
            </a:r>
            <a:r>
              <a:rPr lang="en-US" b="0" i="0" u="none" strike="noStrike" baseline="0" dirty="0"/>
              <a:t> </a:t>
            </a:r>
            <a:r>
              <a:rPr lang="en-US" b="0" i="0" u="none" strike="noStrike" baseline="0" dirty="0" err="1"/>
              <a:t>verf</a:t>
            </a:r>
            <a:r>
              <a:rPr lang="en-US" b="0" i="0" u="none" strike="noStrike" baseline="0" dirty="0"/>
              <a:t>: </a:t>
            </a:r>
            <a:r>
              <a:rPr lang="en-US" b="0" i="0" u="none" strike="noStrike" baseline="0" dirty="0" err="1"/>
              <a:t>vaak</a:t>
            </a:r>
            <a:r>
              <a:rPr lang="en-US" b="0" i="0" u="none" strike="noStrike" baseline="0" dirty="0"/>
              <a:t> in </a:t>
            </a:r>
            <a:r>
              <a:rPr lang="en-US" b="0" i="0" u="none" strike="noStrike" baseline="0" dirty="0" err="1"/>
              <a:t>een</a:t>
            </a:r>
            <a:r>
              <a:rPr lang="en-US" b="0" i="0" u="none" strike="noStrike" baseline="0" dirty="0"/>
              <a:t> </a:t>
            </a:r>
            <a:r>
              <a:rPr lang="en-US" b="0" i="0" u="none" strike="noStrike" baseline="0" dirty="0" err="1"/>
              <a:t>oude</a:t>
            </a:r>
            <a:r>
              <a:rPr lang="en-US" b="0" i="0" u="none" strike="noStrike" baseline="0" dirty="0"/>
              <a:t> </a:t>
            </a:r>
            <a:r>
              <a:rPr lang="en-US" b="0" i="0" u="none" strike="noStrike" baseline="0" dirty="0" err="1"/>
              <a:t>woningen</a:t>
            </a:r>
            <a:r>
              <a:rPr lang="en-US" b="0" i="0" u="none" strike="noStrike" baseline="0" dirty="0"/>
              <a:t>, van </a:t>
            </a:r>
            <a:r>
              <a:rPr lang="en-US" b="0" i="0" u="none" strike="noStrike" baseline="0" dirty="0" err="1"/>
              <a:t>voor</a:t>
            </a:r>
            <a:r>
              <a:rPr lang="en-US" b="0" i="0" u="none" strike="noStrike" baseline="0" dirty="0"/>
              <a:t> 1960, </a:t>
            </a:r>
            <a:r>
              <a:rPr lang="en-US" b="0" i="0" u="none" strike="noStrike" baseline="0" dirty="0" err="1"/>
              <a:t>smaakt</a:t>
            </a:r>
            <a:r>
              <a:rPr lang="en-US" b="0" i="0" u="none" strike="noStrike" baseline="0" dirty="0"/>
              <a:t> </a:t>
            </a:r>
            <a:r>
              <a:rPr lang="en-US" b="0" i="0" u="none" strike="noStrike" baseline="0" dirty="0" err="1"/>
              <a:t>zoet</a:t>
            </a:r>
            <a:endParaRPr lang="en-US" b="0" i="0" u="none" strike="noStrike" baseline="0" dirty="0"/>
          </a:p>
          <a:p>
            <a:pPr marL="285750" indent="-228600">
              <a:lnSpc>
                <a:spcPct val="90000"/>
              </a:lnSpc>
              <a:spcAft>
                <a:spcPts val="600"/>
              </a:spcAft>
              <a:buFont typeface="Arial" panose="020B0604020202020204" pitchFamily="34" charset="0"/>
              <a:buChar char="•"/>
            </a:pPr>
            <a:r>
              <a:rPr lang="en-US" dirty="0"/>
              <a:t>L</a:t>
            </a:r>
            <a:r>
              <a:rPr lang="en-US" b="0" i="0" u="none" strike="noStrike" baseline="0" dirty="0"/>
              <a:t>oden </a:t>
            </a:r>
            <a:r>
              <a:rPr lang="en-US" b="0" i="0" u="none" strike="noStrike" baseline="0" dirty="0" err="1"/>
              <a:t>drinkwaterleidingen</a:t>
            </a:r>
            <a:r>
              <a:rPr lang="en-US" b="0" i="0" u="none" strike="noStrike" baseline="0" dirty="0"/>
              <a:t>: </a:t>
            </a:r>
            <a:r>
              <a:rPr lang="en-US" b="0" i="0" u="none" strike="noStrike" baseline="0" dirty="0" err="1"/>
              <a:t>grijs</a:t>
            </a:r>
            <a:r>
              <a:rPr lang="en-US" b="0" i="0" u="none" strike="noStrike" baseline="0" dirty="0"/>
              <a:t>, </a:t>
            </a:r>
            <a:r>
              <a:rPr lang="en-US" b="0" i="0" u="none" strike="noStrike" baseline="0" dirty="0" err="1"/>
              <a:t>dikke</a:t>
            </a:r>
            <a:r>
              <a:rPr lang="en-US" b="0" i="0" u="none" strike="noStrike" baseline="0" dirty="0"/>
              <a:t> </a:t>
            </a:r>
            <a:r>
              <a:rPr lang="en-US" b="0" i="0" u="none" strike="noStrike" baseline="0" dirty="0" err="1"/>
              <a:t>kronkelige</a:t>
            </a:r>
            <a:r>
              <a:rPr lang="en-US" b="0" i="0" u="none" strike="noStrike" baseline="0" dirty="0"/>
              <a:t> </a:t>
            </a:r>
            <a:r>
              <a:rPr lang="en-US" b="0" i="0" u="none" strike="noStrike" baseline="0" dirty="0" err="1"/>
              <a:t>leidingen</a:t>
            </a:r>
            <a:endParaRPr lang="en-US" b="0" i="0" u="none" strike="noStrike" baseline="0" dirty="0"/>
          </a:p>
          <a:p>
            <a:pPr marL="285750" indent="-228600">
              <a:lnSpc>
                <a:spcPct val="90000"/>
              </a:lnSpc>
              <a:spcAft>
                <a:spcPts val="600"/>
              </a:spcAft>
              <a:buFont typeface="Arial" panose="020B0604020202020204" pitchFamily="34" charset="0"/>
              <a:buChar char="•"/>
            </a:pPr>
            <a:r>
              <a:rPr lang="en-US" dirty="0" err="1"/>
              <a:t>G</a:t>
            </a:r>
            <a:r>
              <a:rPr lang="en-US" b="0" i="0" u="none" strike="noStrike" baseline="0" dirty="0" err="1"/>
              <a:t>ebruik</a:t>
            </a:r>
            <a:r>
              <a:rPr lang="en-US" b="0" i="0" u="none" strike="noStrike" baseline="0" dirty="0"/>
              <a:t> van </a:t>
            </a:r>
            <a:r>
              <a:rPr lang="en-US" b="0" i="0" u="none" strike="noStrike" baseline="0" dirty="0" err="1"/>
              <a:t>geglazuurd</a:t>
            </a:r>
            <a:r>
              <a:rPr lang="en-US" b="0" i="0" u="none" strike="noStrike" baseline="0" dirty="0"/>
              <a:t> </a:t>
            </a:r>
            <a:r>
              <a:rPr lang="en-US" b="0" i="0" u="none" strike="noStrike" baseline="0" dirty="0" err="1"/>
              <a:t>keramiek</a:t>
            </a:r>
            <a:r>
              <a:rPr lang="en-US" b="0" i="0" u="none" strike="noStrike" baseline="0" dirty="0"/>
              <a:t>, van </a:t>
            </a:r>
            <a:r>
              <a:rPr lang="en-US" b="0" i="0" u="none" strike="noStrike" baseline="0" dirty="0" err="1"/>
              <a:t>kristal</a:t>
            </a:r>
            <a:r>
              <a:rPr lang="en-US" b="0" i="0" u="none" strike="noStrike" baseline="0" dirty="0"/>
              <a:t> </a:t>
            </a:r>
            <a:r>
              <a:rPr lang="en-US" b="0" i="0" u="none" strike="noStrike" baseline="0" dirty="0" err="1"/>
              <a:t>en</a:t>
            </a:r>
            <a:r>
              <a:rPr lang="en-US" b="0" i="0" u="none" strike="noStrike" baseline="0" dirty="0"/>
              <a:t> van </a:t>
            </a:r>
            <a:r>
              <a:rPr lang="en-US" b="0" i="0" u="none" strike="noStrike" baseline="0" dirty="0" err="1"/>
              <a:t>lood</a:t>
            </a:r>
            <a:r>
              <a:rPr lang="en-US" b="0" i="0" u="none" strike="noStrike" baseline="0" dirty="0"/>
              <a:t> </a:t>
            </a:r>
            <a:r>
              <a:rPr lang="en-US" b="0" i="0" u="none" strike="noStrike" baseline="0" dirty="0" err="1"/>
              <a:t>bevattende</a:t>
            </a:r>
            <a:r>
              <a:rPr lang="en-US" b="0" i="0" u="none" strike="noStrike" baseline="0" dirty="0"/>
              <a:t> </a:t>
            </a:r>
            <a:r>
              <a:rPr lang="en-US" b="0" i="0" u="none" strike="noStrike" baseline="0" dirty="0" err="1"/>
              <a:t>metalen</a:t>
            </a:r>
            <a:r>
              <a:rPr lang="en-US" b="0" i="0" u="none" strike="noStrike" baseline="0" dirty="0"/>
              <a:t> </a:t>
            </a:r>
            <a:r>
              <a:rPr lang="en-US" b="0" i="0" u="none" strike="noStrike" baseline="0" dirty="0" err="1"/>
              <a:t>theepotten</a:t>
            </a:r>
            <a:endParaRPr lang="en-US" b="0" i="0" u="none" strike="noStrike" baseline="0" dirty="0"/>
          </a:p>
          <a:p>
            <a:pPr marL="285750" indent="-228600">
              <a:lnSpc>
                <a:spcPct val="90000"/>
              </a:lnSpc>
              <a:spcAft>
                <a:spcPts val="600"/>
              </a:spcAft>
              <a:buFont typeface="Arial" panose="020B0604020202020204" pitchFamily="34" charset="0"/>
              <a:buChar char="•"/>
            </a:pPr>
            <a:r>
              <a:rPr lang="en-US" dirty="0"/>
              <a:t>E</a:t>
            </a:r>
            <a:r>
              <a:rPr lang="en-US" b="0" i="0" u="none" strike="noStrike" baseline="0" dirty="0"/>
              <a:t>ffect op de </a:t>
            </a:r>
            <a:r>
              <a:rPr lang="en-US" b="0" i="0" u="none" strike="noStrike" baseline="0" dirty="0" err="1"/>
              <a:t>ontwikkeling</a:t>
            </a:r>
            <a:r>
              <a:rPr lang="en-US" b="0" i="0" u="none" strike="noStrike" baseline="0" dirty="0"/>
              <a:t> van de </a:t>
            </a:r>
            <a:r>
              <a:rPr lang="en-US" b="0" i="0" u="none" strike="noStrike" baseline="0" dirty="0" err="1"/>
              <a:t>hersenfuncties</a:t>
            </a:r>
            <a:endParaRPr lang="en-US" dirty="0"/>
          </a:p>
          <a:p>
            <a:pPr marL="285750" indent="-228600">
              <a:lnSpc>
                <a:spcPct val="90000"/>
              </a:lnSpc>
              <a:spcAft>
                <a:spcPts val="600"/>
              </a:spcAft>
              <a:buFont typeface="Arial" panose="020B0604020202020204" pitchFamily="34" charset="0"/>
              <a:buChar char="•"/>
            </a:pPr>
            <a:r>
              <a:rPr lang="en-US" dirty="0" err="1"/>
              <a:t>Vooral</a:t>
            </a:r>
            <a:r>
              <a:rPr lang="en-US" dirty="0"/>
              <a:t> </a:t>
            </a:r>
            <a:r>
              <a:rPr lang="en-US" dirty="0" err="1"/>
              <a:t>bij</a:t>
            </a:r>
            <a:r>
              <a:rPr lang="en-US" dirty="0"/>
              <a:t> b</a:t>
            </a:r>
            <a:r>
              <a:rPr lang="en-US" b="0" i="0" u="none" strike="noStrike" baseline="0" dirty="0"/>
              <a:t>aby’s </a:t>
            </a:r>
            <a:r>
              <a:rPr lang="en-US" b="0" i="0" u="none" strike="noStrike" baseline="0" dirty="0" err="1"/>
              <a:t>en</a:t>
            </a:r>
            <a:r>
              <a:rPr lang="en-US" b="0" i="0" u="none" strike="noStrike" baseline="0" dirty="0"/>
              <a:t> </a:t>
            </a:r>
            <a:r>
              <a:rPr lang="en-US" b="0" i="0" u="none" strike="noStrike" baseline="0" dirty="0" err="1"/>
              <a:t>jonge</a:t>
            </a:r>
            <a:r>
              <a:rPr lang="en-US" b="0" i="0" u="none" strike="noStrike" baseline="0" dirty="0"/>
              <a:t> </a:t>
            </a:r>
            <a:r>
              <a:rPr lang="en-US" b="0" i="0" u="none" strike="noStrike" baseline="0" dirty="0" err="1"/>
              <a:t>kinderen</a:t>
            </a:r>
            <a:r>
              <a:rPr lang="en-US" b="0" i="0" u="none" strike="noStrike" baseline="0" dirty="0"/>
              <a:t> (&lt; 6 </a:t>
            </a:r>
            <a:r>
              <a:rPr lang="en-US" b="0" i="0" u="none" strike="noStrike" baseline="0" dirty="0" err="1"/>
              <a:t>jaar</a:t>
            </a:r>
            <a:r>
              <a:rPr lang="en-US" b="0" i="0" u="none" strike="noStrike" baseline="0" dirty="0"/>
              <a:t>) </a:t>
            </a:r>
          </a:p>
          <a:p>
            <a:pPr marL="285750" indent="-228600">
              <a:lnSpc>
                <a:spcPct val="90000"/>
              </a:lnSpc>
              <a:spcAft>
                <a:spcPts val="600"/>
              </a:spcAft>
              <a:buFont typeface="Arial" panose="020B0604020202020204" pitchFamily="34" charset="0"/>
              <a:buChar char="•"/>
            </a:pPr>
            <a:r>
              <a:rPr lang="en-US" dirty="0"/>
              <a:t>K</a:t>
            </a:r>
            <a:r>
              <a:rPr lang="en-US" b="0" i="0" u="none" strike="noStrike" baseline="0" dirty="0"/>
              <a:t>an </a:t>
            </a:r>
            <a:r>
              <a:rPr lang="en-US" b="0" i="0" u="none" strike="noStrike" baseline="0" dirty="0" err="1"/>
              <a:t>leiden</a:t>
            </a:r>
            <a:r>
              <a:rPr lang="en-US" b="0" i="0" u="none" strike="noStrike" baseline="0" dirty="0"/>
              <a:t> tot </a:t>
            </a:r>
            <a:r>
              <a:rPr lang="en-US" b="0" i="0" u="none" strike="noStrike" baseline="0" dirty="0" err="1"/>
              <a:t>intellectuele</a:t>
            </a:r>
            <a:r>
              <a:rPr lang="en-US" b="0" i="0" u="none" strike="noStrike" baseline="0" dirty="0"/>
              <a:t> </a:t>
            </a:r>
            <a:r>
              <a:rPr lang="en-US" b="0" i="0" u="none" strike="noStrike" baseline="0" dirty="0" err="1"/>
              <a:t>achterstand</a:t>
            </a:r>
            <a:r>
              <a:rPr lang="en-US" b="0" i="0" u="none" strike="noStrike" baseline="0" dirty="0"/>
              <a:t>, </a:t>
            </a:r>
            <a:r>
              <a:rPr lang="en-US" b="0" i="0" u="none" strike="noStrike" baseline="0" dirty="0" err="1"/>
              <a:t>leermoeilijkheden</a:t>
            </a:r>
            <a:r>
              <a:rPr lang="en-US" b="0" i="0" u="none" strike="noStrike" baseline="0" dirty="0"/>
              <a:t> </a:t>
            </a:r>
            <a:r>
              <a:rPr lang="en-US" b="0" i="0" u="none" strike="noStrike" baseline="0" dirty="0" err="1"/>
              <a:t>en</a:t>
            </a:r>
            <a:r>
              <a:rPr lang="en-US" b="0" i="0" u="none" strike="noStrike" baseline="0" dirty="0"/>
              <a:t> </a:t>
            </a:r>
            <a:r>
              <a:rPr lang="en-US" b="0" i="0" u="none" strike="noStrike" baseline="0" dirty="0" err="1"/>
              <a:t>aandachtstoornissen</a:t>
            </a:r>
            <a:endParaRPr lang="en-US" dirty="0"/>
          </a:p>
          <a:p>
            <a:pPr indent="-228600">
              <a:lnSpc>
                <a:spcPct val="90000"/>
              </a:lnSpc>
              <a:spcAft>
                <a:spcPts val="600"/>
              </a:spcAft>
              <a:buFont typeface="Arial" panose="020B0604020202020204" pitchFamily="34" charset="0"/>
              <a:buChar char="•"/>
            </a:pPr>
            <a:endParaRPr lang="en-US" dirty="0"/>
          </a:p>
        </p:txBody>
      </p:sp>
      <p:sp>
        <p:nvSpPr>
          <p:cNvPr id="33" name="Rectangle 32">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020FDFAD-2713-40AA-80D9-C66E87E4D7EB}"/>
              </a:ext>
            </a:extLst>
          </p:cNvPr>
          <p:cNvPicPr>
            <a:picLocks noChangeAspect="1"/>
          </p:cNvPicPr>
          <p:nvPr/>
        </p:nvPicPr>
        <p:blipFill>
          <a:blip r:embed="rId3"/>
          <a:stretch>
            <a:fillRect/>
          </a:stretch>
        </p:blipFill>
        <p:spPr>
          <a:xfrm>
            <a:off x="6930493" y="1125825"/>
            <a:ext cx="4223252" cy="4666633"/>
          </a:xfrm>
          <a:prstGeom prst="rect">
            <a:avLst/>
          </a:prstGeom>
        </p:spPr>
      </p:pic>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56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5" name="Title 1"/>
          <p:cNvSpPr>
            <a:spLocks noGrp="1"/>
          </p:cNvSpPr>
          <p:nvPr>
            <p:ph type="title"/>
          </p:nvPr>
        </p:nvSpPr>
        <p:spPr>
          <a:xfrm>
            <a:off x="882005" y="1237388"/>
            <a:ext cx="4385488" cy="4382588"/>
          </a:xfrm>
        </p:spPr>
        <p:txBody>
          <a:bodyPr anchor="ctr">
            <a:normAutofit fontScale="90000"/>
          </a:bodyPr>
          <a:lstStyle/>
          <a:p>
            <a:r>
              <a:rPr lang="nl-BE" sz="5400" dirty="0"/>
              <a:t>Geurstoffen</a:t>
            </a:r>
            <a:br>
              <a:rPr lang="nl-BE" sz="5400" dirty="0"/>
            </a:br>
            <a:br>
              <a:rPr lang="nl-BE" sz="5400" dirty="0"/>
            </a:br>
            <a:r>
              <a:rPr lang="nl-BE" sz="2700" dirty="0"/>
              <a:t>Wist je dit over luchtverfrissers? </a:t>
            </a:r>
            <a:br>
              <a:rPr lang="nl-BE" sz="2700" dirty="0"/>
            </a:br>
            <a:r>
              <a:rPr lang="nl-BE" sz="2700" dirty="0"/>
              <a:t>Een voorbeeld… </a:t>
            </a:r>
            <a:br>
              <a:rPr lang="nl-BE" sz="2700" dirty="0"/>
            </a:br>
            <a:br>
              <a:rPr lang="nl-BE" sz="2700" dirty="0"/>
            </a:br>
            <a:r>
              <a:rPr lang="nl-BE" sz="2700" dirty="0"/>
              <a:t>Wat zit er in </a:t>
            </a:r>
            <a:r>
              <a:rPr lang="nl-NL" sz="2700" dirty="0"/>
              <a:t>Febreze® Air </a:t>
            </a:r>
            <a:br>
              <a:rPr lang="nl-NL" sz="2700" dirty="0"/>
            </a:br>
            <a:r>
              <a:rPr lang="nl-NL" sz="2700" dirty="0" err="1"/>
              <a:t>Effects</a:t>
            </a:r>
            <a:r>
              <a:rPr lang="nl-NL" sz="2700" dirty="0"/>
              <a:t>?</a:t>
            </a:r>
            <a:br>
              <a:rPr lang="nl-NL" sz="5400" dirty="0"/>
            </a:br>
            <a:endParaRPr lang="nl-BE" sz="5400" dirty="0"/>
          </a:p>
        </p:txBody>
      </p:sp>
      <p:grpSp>
        <p:nvGrpSpPr>
          <p:cNvPr id="73" name="Group 7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Content Placeholder 2"/>
          <p:cNvSpPr>
            <a:spLocks noGrp="1"/>
          </p:cNvSpPr>
          <p:nvPr>
            <p:ph idx="1"/>
          </p:nvPr>
        </p:nvSpPr>
        <p:spPr>
          <a:xfrm>
            <a:off x="6096001" y="1336329"/>
            <a:ext cx="5260848" cy="4382588"/>
          </a:xfrm>
        </p:spPr>
        <p:txBody>
          <a:bodyPr anchor="ctr">
            <a:normAutofit/>
          </a:bodyPr>
          <a:lstStyle/>
          <a:p>
            <a:r>
              <a:rPr lang="nl-BE" sz="2000" dirty="0">
                <a:hlinkClick r:id="rId2"/>
              </a:rPr>
              <a:t>https://www.pg.com/productsafety/ingredients/household_care/air_freshners/febreze/Febreze_Air_Effects_-_All_Varieties.pdf</a:t>
            </a:r>
            <a:endParaRPr lang="nl-BE" sz="2000" dirty="0"/>
          </a:p>
          <a:p>
            <a:r>
              <a:rPr lang="nl-BE" sz="2000" dirty="0" err="1"/>
              <a:t>Various</a:t>
            </a:r>
            <a:r>
              <a:rPr lang="nl-BE" sz="2000" dirty="0"/>
              <a:t> </a:t>
            </a:r>
            <a:r>
              <a:rPr lang="nl-BE" sz="2000" dirty="0" err="1"/>
              <a:t>parfume</a:t>
            </a:r>
            <a:r>
              <a:rPr lang="nl-BE" sz="2000" dirty="0"/>
              <a:t> blends (</a:t>
            </a:r>
            <a:r>
              <a:rPr lang="nl-BE" sz="2000" dirty="0" err="1"/>
              <a:t>fragrance</a:t>
            </a:r>
            <a:r>
              <a:rPr lang="nl-BE" sz="2000" dirty="0"/>
              <a:t>) =&gt; </a:t>
            </a:r>
            <a:r>
              <a:rPr lang="nl-NL" sz="2000" dirty="0"/>
              <a:t>The list below </a:t>
            </a:r>
            <a:r>
              <a:rPr lang="nl-NL" sz="2000" dirty="0" err="1"/>
              <a:t>represents</a:t>
            </a:r>
            <a:r>
              <a:rPr lang="nl-NL" sz="2000" dirty="0"/>
              <a:t> </a:t>
            </a:r>
            <a:r>
              <a:rPr lang="nl-NL" sz="2000" dirty="0" err="1"/>
              <a:t>all</a:t>
            </a:r>
            <a:r>
              <a:rPr lang="nl-NL" sz="2000" dirty="0"/>
              <a:t> </a:t>
            </a:r>
            <a:r>
              <a:rPr lang="nl-NL" sz="2000" dirty="0" err="1"/>
              <a:t>the</a:t>
            </a:r>
            <a:r>
              <a:rPr lang="nl-NL" sz="2000" dirty="0"/>
              <a:t> </a:t>
            </a:r>
            <a:r>
              <a:rPr lang="nl-NL" sz="2000" dirty="0" err="1"/>
              <a:t>ingredients</a:t>
            </a:r>
            <a:r>
              <a:rPr lang="nl-NL" sz="2000" dirty="0"/>
              <a:t> </a:t>
            </a:r>
            <a:r>
              <a:rPr lang="nl-NL" sz="2000" dirty="0" err="1"/>
              <a:t>our</a:t>
            </a:r>
            <a:r>
              <a:rPr lang="nl-NL" sz="2000" dirty="0"/>
              <a:t> </a:t>
            </a:r>
            <a:r>
              <a:rPr lang="nl-NL" sz="2000" dirty="0" err="1"/>
              <a:t>perfumers</a:t>
            </a:r>
            <a:r>
              <a:rPr lang="nl-NL" sz="2000" dirty="0"/>
              <a:t> select </a:t>
            </a:r>
            <a:r>
              <a:rPr lang="nl-NL" sz="2000" dirty="0" err="1"/>
              <a:t>from</a:t>
            </a:r>
            <a:r>
              <a:rPr lang="nl-NL" sz="2000" dirty="0"/>
              <a:t> </a:t>
            </a:r>
            <a:r>
              <a:rPr lang="nl-NL" sz="2000" dirty="0" err="1"/>
              <a:t>to</a:t>
            </a:r>
            <a:r>
              <a:rPr lang="nl-NL" sz="2000" dirty="0"/>
              <a:t> </a:t>
            </a:r>
            <a:r>
              <a:rPr lang="nl-NL" sz="2000" dirty="0" err="1"/>
              <a:t>create</a:t>
            </a:r>
            <a:r>
              <a:rPr lang="nl-NL" sz="2000" dirty="0"/>
              <a:t> </a:t>
            </a:r>
            <a:r>
              <a:rPr lang="nl-NL" sz="2000" dirty="0" err="1"/>
              <a:t>consumer</a:t>
            </a:r>
            <a:r>
              <a:rPr lang="nl-NL" sz="2000" dirty="0"/>
              <a:t> </a:t>
            </a:r>
            <a:r>
              <a:rPr lang="nl-NL" sz="2000" dirty="0" err="1"/>
              <a:t>appealing</a:t>
            </a:r>
            <a:r>
              <a:rPr lang="nl-NL" sz="2000" dirty="0"/>
              <a:t> </a:t>
            </a:r>
            <a:r>
              <a:rPr lang="nl-NL" sz="2000" dirty="0" err="1"/>
              <a:t>scents</a:t>
            </a:r>
            <a:r>
              <a:rPr lang="nl-NL" sz="2000" dirty="0"/>
              <a:t>, in </a:t>
            </a:r>
            <a:r>
              <a:rPr lang="nl-NL" sz="2000" dirty="0" err="1"/>
              <a:t>alphabetical</a:t>
            </a:r>
            <a:r>
              <a:rPr lang="nl-NL" sz="2000" dirty="0"/>
              <a:t> order. </a:t>
            </a:r>
            <a:r>
              <a:rPr lang="nl-NL" sz="2000" dirty="0" err="1"/>
              <a:t>This</a:t>
            </a:r>
            <a:r>
              <a:rPr lang="nl-NL" sz="2000" dirty="0"/>
              <a:t> list is </a:t>
            </a:r>
            <a:r>
              <a:rPr lang="nl-NL" sz="2000" dirty="0" err="1"/>
              <a:t>regularly</a:t>
            </a:r>
            <a:r>
              <a:rPr lang="nl-NL" sz="2000" dirty="0"/>
              <a:t> </a:t>
            </a:r>
            <a:r>
              <a:rPr lang="nl-NL" sz="2000" dirty="0" err="1"/>
              <a:t>updated</a:t>
            </a:r>
            <a:r>
              <a:rPr lang="nl-NL" sz="2000" dirty="0"/>
              <a:t> </a:t>
            </a:r>
            <a:r>
              <a:rPr lang="nl-NL" sz="2000" dirty="0" err="1"/>
              <a:t>to</a:t>
            </a:r>
            <a:r>
              <a:rPr lang="nl-NL" sz="2000" dirty="0"/>
              <a:t> </a:t>
            </a:r>
            <a:r>
              <a:rPr lang="nl-NL" sz="2000" dirty="0" err="1"/>
              <a:t>reflect</a:t>
            </a:r>
            <a:r>
              <a:rPr lang="nl-NL" sz="2000" dirty="0"/>
              <a:t> changes in </a:t>
            </a:r>
            <a:r>
              <a:rPr lang="nl-NL" sz="2000" dirty="0" err="1"/>
              <a:t>the</a:t>
            </a:r>
            <a:r>
              <a:rPr lang="nl-NL" sz="2000" dirty="0"/>
              <a:t> palette of </a:t>
            </a:r>
            <a:r>
              <a:rPr lang="nl-NL" sz="2000" dirty="0" err="1"/>
              <a:t>ingredients</a:t>
            </a:r>
            <a:r>
              <a:rPr lang="nl-NL" sz="2000" dirty="0"/>
              <a:t>. </a:t>
            </a:r>
          </a:p>
          <a:p>
            <a:r>
              <a:rPr lang="nl-BE" sz="2000" dirty="0"/>
              <a:t>Wat volgt is een lijst van 19 pagina’s</a:t>
            </a:r>
          </a:p>
          <a:p>
            <a:r>
              <a:rPr lang="nl-BE" sz="2000" dirty="0"/>
              <a:t>Momenteel niet meer raadpleegbaar!</a:t>
            </a:r>
          </a:p>
        </p:txBody>
      </p:sp>
      <p:pic>
        <p:nvPicPr>
          <p:cNvPr id="3" name="Afbeelding 2">
            <a:extLst>
              <a:ext uri="{FF2B5EF4-FFF2-40B4-BE49-F238E27FC236}">
                <a16:creationId xmlns:a16="http://schemas.microsoft.com/office/drawing/2014/main" id="{90210C36-4B39-4532-974A-5E337DEF5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328" y="3412730"/>
            <a:ext cx="2190750" cy="3348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2"/>
          <a:srcRect/>
          <a:stretch>
            <a:fillRect/>
          </a:stretch>
        </p:blipFill>
        <p:spPr bwMode="auto">
          <a:xfrm>
            <a:off x="238125" y="282575"/>
            <a:ext cx="11334750" cy="4964113"/>
          </a:xfrm>
          <a:prstGeom prst="rect">
            <a:avLst/>
          </a:prstGeom>
          <a:noFill/>
          <a:ln w="9525">
            <a:noFill/>
            <a:miter lim="800000"/>
            <a:headEnd/>
            <a:tailEnd/>
          </a:ln>
        </p:spPr>
      </p:pic>
      <p:pic>
        <p:nvPicPr>
          <p:cNvPr id="32770" name="Picture 5"/>
          <p:cNvPicPr>
            <a:picLocks noChangeAspect="1" noChangeArrowheads="1"/>
          </p:cNvPicPr>
          <p:nvPr/>
        </p:nvPicPr>
        <p:blipFill>
          <a:blip r:embed="rId3"/>
          <a:srcRect/>
          <a:stretch>
            <a:fillRect/>
          </a:stretch>
        </p:blipFill>
        <p:spPr bwMode="auto">
          <a:xfrm>
            <a:off x="352425" y="5289550"/>
            <a:ext cx="11247438" cy="15684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3" name="Title 1"/>
          <p:cNvSpPr>
            <a:spLocks noGrp="1"/>
          </p:cNvSpPr>
          <p:nvPr>
            <p:ph type="title"/>
          </p:nvPr>
        </p:nvSpPr>
        <p:spPr>
          <a:xfrm>
            <a:off x="1043631" y="809898"/>
            <a:ext cx="9942716" cy="1554480"/>
          </a:xfrm>
        </p:spPr>
        <p:txBody>
          <a:bodyPr anchor="ctr">
            <a:normAutofit/>
          </a:bodyPr>
          <a:lstStyle/>
          <a:p>
            <a:pPr eaLnBrk="1" hangingPunct="1"/>
            <a:r>
              <a:rPr lang="nl-BE" sz="4800" dirty="0"/>
              <a:t>Conserveringsmiddelen (biociden)</a:t>
            </a:r>
          </a:p>
        </p:txBody>
      </p:sp>
      <p:sp>
        <p:nvSpPr>
          <p:cNvPr id="49154" name="Content Placeholder 2"/>
          <p:cNvSpPr>
            <a:spLocks noGrp="1"/>
          </p:cNvSpPr>
          <p:nvPr>
            <p:ph idx="1"/>
          </p:nvPr>
        </p:nvSpPr>
        <p:spPr>
          <a:xfrm>
            <a:off x="1043631" y="2591235"/>
            <a:ext cx="9941319" cy="3977232"/>
          </a:xfrm>
        </p:spPr>
        <p:txBody>
          <a:bodyPr anchor="ctr">
            <a:normAutofit lnSpcReduction="10000"/>
          </a:bodyPr>
          <a:lstStyle/>
          <a:p>
            <a:pPr eaLnBrk="1" hangingPunct="1"/>
            <a:r>
              <a:rPr lang="nl-BE" sz="1600" dirty="0"/>
              <a:t>Biocide: tegen ongewenste organismen (ratten, muizen, schimmels, insecten, bacteriën) (</a:t>
            </a:r>
            <a:r>
              <a:rPr lang="nl-BE" sz="1600" dirty="0" err="1"/>
              <a:t>vb</a:t>
            </a:r>
            <a:r>
              <a:rPr lang="nl-BE" sz="1600" dirty="0"/>
              <a:t> MSRA, malaria, houtrot)</a:t>
            </a:r>
          </a:p>
          <a:p>
            <a:pPr eaLnBrk="1" hangingPunct="1"/>
            <a:r>
              <a:rPr lang="nl-BE" sz="1600" dirty="0"/>
              <a:t>Vroeger </a:t>
            </a:r>
            <a:r>
              <a:rPr lang="nl-BE" sz="1600" b="1" dirty="0" err="1"/>
              <a:t>methylisothiazolinone</a:t>
            </a:r>
            <a:r>
              <a:rPr lang="nl-BE" sz="1600" dirty="0"/>
              <a:t>, een kleurloze vloeistof die normaal wordt gebruik om verf te bewaren. Ook in make-up, shampoo, zeep, schoonmaakmiddelen, wasverzachters en billendoekjes voor baby’s</a:t>
            </a:r>
          </a:p>
          <a:p>
            <a:pPr eaLnBrk="1" hangingPunct="1"/>
            <a:r>
              <a:rPr lang="nl-BE" sz="1600" dirty="0"/>
              <a:t>Nu </a:t>
            </a:r>
            <a:r>
              <a:rPr lang="nl-BE" sz="1600" b="1" dirty="0" err="1"/>
              <a:t>b</a:t>
            </a:r>
            <a:r>
              <a:rPr lang="nl-BE" sz="1600" b="1" i="0" u="none" strike="noStrike" baseline="0" dirty="0" err="1"/>
              <a:t>enzisothiazolinone</a:t>
            </a:r>
            <a:r>
              <a:rPr lang="nl-BE" sz="1600" b="0" i="0" u="none" strike="noStrike" baseline="0" dirty="0"/>
              <a:t> (</a:t>
            </a:r>
            <a:r>
              <a:rPr lang="nl-BE" sz="1600" b="0" i="0" u="none" strike="noStrike" baseline="0" dirty="0" err="1"/>
              <a:t>vb</a:t>
            </a:r>
            <a:r>
              <a:rPr lang="nl-BE" sz="1600" b="0" i="0" u="none" strike="noStrike" baseline="0" dirty="0"/>
              <a:t> in Febreze Air </a:t>
            </a:r>
            <a:r>
              <a:rPr lang="nl-BE" sz="1600" b="0" i="0" u="none" strike="noStrike" baseline="0" dirty="0" err="1"/>
              <a:t>Effects</a:t>
            </a:r>
            <a:r>
              <a:rPr lang="nl-BE" sz="1600" b="0" i="0" u="none" strike="noStrike" baseline="0" dirty="0"/>
              <a:t> </a:t>
            </a:r>
            <a:r>
              <a:rPr lang="nl-BE" sz="1600" b="0" i="0" u="none" strike="noStrike" baseline="0" dirty="0" err="1"/>
              <a:t>Heay</a:t>
            </a:r>
            <a:r>
              <a:rPr lang="nl-BE" sz="1600" b="0" i="0" u="none" strike="noStrike" baseline="0" dirty="0"/>
              <a:t> </a:t>
            </a:r>
            <a:r>
              <a:rPr lang="nl-BE" sz="1600" b="0" i="0" u="none" strike="noStrike" baseline="0" dirty="0" err="1"/>
              <a:t>Duty</a:t>
            </a:r>
            <a:r>
              <a:rPr lang="nl-BE" sz="1600" b="0" i="0" u="none" strike="noStrike" baseline="0" dirty="0"/>
              <a:t>, Robijn wasverzachter, ecologisch afwasmiddel, enz.)</a:t>
            </a:r>
            <a:endParaRPr lang="nl-BE" sz="1600" dirty="0"/>
          </a:p>
          <a:p>
            <a:pPr eaLnBrk="1" hangingPunct="1"/>
            <a:r>
              <a:rPr lang="nl-BE" sz="1600" dirty="0"/>
              <a:t>Biociden mens: meeste contactallergieën op nikkel na: zwelling van het gezicht, jeuk, netelroos, roodheid en eczeem</a:t>
            </a:r>
          </a:p>
          <a:p>
            <a:pPr marL="0" indent="0" eaLnBrk="1" hangingPunct="1">
              <a:buNone/>
            </a:pPr>
            <a:r>
              <a:rPr lang="en-US" sz="1600" i="1" dirty="0"/>
              <a:t>Methylisothiazolinone, at 100 ppm (0.01%) in cosmetic products is causing contact allergy and allergic contact dermatitis in the consumer.</a:t>
            </a:r>
          </a:p>
          <a:p>
            <a:pPr marL="0" indent="0" eaLnBrk="1" hangingPunct="1">
              <a:buNone/>
            </a:pPr>
            <a:r>
              <a:rPr lang="en-US" sz="1600" i="1" dirty="0" err="1"/>
              <a:t>Benzisothiazolinone</a:t>
            </a:r>
            <a:r>
              <a:rPr lang="en-US" sz="1600" i="1" dirty="0"/>
              <a:t> is known to be a </a:t>
            </a:r>
            <a:r>
              <a:rPr lang="en-US" sz="1600" i="1" dirty="0" err="1"/>
              <a:t>sensitiser</a:t>
            </a:r>
            <a:r>
              <a:rPr lang="en-US" sz="1600" i="1" dirty="0"/>
              <a:t> in man and has induced </a:t>
            </a:r>
            <a:r>
              <a:rPr lang="en-US" sz="1600" i="1" dirty="0" err="1"/>
              <a:t>sensitisation</a:t>
            </a:r>
            <a:r>
              <a:rPr lang="en-US" sz="1600" i="1" dirty="0"/>
              <a:t> at circa 20 ppm in gloves.</a:t>
            </a:r>
          </a:p>
          <a:p>
            <a:pPr marL="0" indent="0" eaLnBrk="1" hangingPunct="1">
              <a:buNone/>
            </a:pPr>
            <a:r>
              <a:rPr lang="en-US" sz="1600" i="1" dirty="0"/>
              <a:t>There is no information on what may be safe levels of exposure to </a:t>
            </a:r>
            <a:r>
              <a:rPr lang="en-US" sz="1600" i="1" dirty="0" err="1"/>
              <a:t>benzisothiazolinone</a:t>
            </a:r>
            <a:r>
              <a:rPr lang="en-US" sz="1600" i="1" dirty="0"/>
              <a:t> in cosmetic products from the point of view of </a:t>
            </a:r>
            <a:r>
              <a:rPr lang="en-US" sz="1600" i="1" dirty="0" err="1"/>
              <a:t>sensitisation</a:t>
            </a:r>
            <a:r>
              <a:rPr lang="en-US" sz="1600" i="1" dirty="0"/>
              <a:t>. Until safe levels of exposure have been established, the use of </a:t>
            </a:r>
            <a:r>
              <a:rPr lang="en-US" sz="1600" i="1" dirty="0" err="1"/>
              <a:t>benzisothiazolinone</a:t>
            </a:r>
            <a:r>
              <a:rPr lang="en-US" sz="1600" i="1" dirty="0"/>
              <a:t> in cosmetic products as a preservative or for other functions cannot be considered safe in relation to </a:t>
            </a:r>
            <a:r>
              <a:rPr lang="en-US" sz="1600" i="1" dirty="0" err="1"/>
              <a:t>sensitisation</a:t>
            </a:r>
            <a:r>
              <a:rPr lang="en-US" sz="1600" i="1" dirty="0"/>
              <a:t>.</a:t>
            </a:r>
          </a:p>
          <a:p>
            <a:pPr marL="0" indent="0" eaLnBrk="1" hangingPunct="1">
              <a:buNone/>
            </a:pPr>
            <a:r>
              <a:rPr lang="nl-BE" sz="1600" dirty="0"/>
              <a:t>Momenteel zijn </a:t>
            </a:r>
            <a:r>
              <a:rPr lang="nl-BE" sz="1600" dirty="0" err="1"/>
              <a:t>benzisothiazolinones</a:t>
            </a:r>
            <a:r>
              <a:rPr lang="nl-BE" sz="1600" dirty="0"/>
              <a:t> verboden in EU in cosmetica, maar niet in andere producten</a:t>
            </a:r>
          </a:p>
          <a:p>
            <a:pPr marL="0" indent="0" eaLnBrk="1" hangingPunct="1">
              <a:buNone/>
            </a:pPr>
            <a:endParaRPr lang="nl-BE" sz="1500" i="1" dirty="0"/>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F361B559-38E4-43BB-A555-5F7D9E5889AA}"/>
              </a:ext>
            </a:extLst>
          </p:cNvPr>
          <p:cNvSpPr txBox="1"/>
          <p:nvPr/>
        </p:nvSpPr>
        <p:spPr>
          <a:xfrm>
            <a:off x="838200" y="6564977"/>
            <a:ext cx="6957391" cy="584775"/>
          </a:xfrm>
          <a:prstGeom prst="rect">
            <a:avLst/>
          </a:prstGeom>
          <a:noFill/>
        </p:spPr>
        <p:txBody>
          <a:bodyPr wrap="square" rtlCol="0">
            <a:spAutoFit/>
          </a:bodyPr>
          <a:lstStyle/>
          <a:p>
            <a:r>
              <a:rPr lang="nl-BE" sz="1400" dirty="0"/>
              <a:t>Bron: SCCS/1482/12; Doi:10.2772/83092 ; EC 2012</a:t>
            </a:r>
          </a:p>
          <a:p>
            <a:endParaRPr lang="nl-B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7" name="Title 1"/>
          <p:cNvSpPr>
            <a:spLocks noGrp="1"/>
          </p:cNvSpPr>
          <p:nvPr>
            <p:ph type="title"/>
          </p:nvPr>
        </p:nvSpPr>
        <p:spPr>
          <a:xfrm>
            <a:off x="1043631" y="809898"/>
            <a:ext cx="9942716" cy="1554480"/>
          </a:xfrm>
        </p:spPr>
        <p:txBody>
          <a:bodyPr anchor="ctr">
            <a:normAutofit/>
          </a:bodyPr>
          <a:lstStyle/>
          <a:p>
            <a:pPr eaLnBrk="1" hangingPunct="1"/>
            <a:r>
              <a:rPr lang="nl-BE" sz="4800" dirty="0"/>
              <a:t>Para-</a:t>
            </a:r>
            <a:r>
              <a:rPr lang="nl-BE" sz="4800" dirty="0" err="1"/>
              <a:t>dichloorbenzeen</a:t>
            </a:r>
            <a:endParaRPr lang="nl-BE" sz="4800" dirty="0"/>
          </a:p>
        </p:txBody>
      </p:sp>
      <p:sp>
        <p:nvSpPr>
          <p:cNvPr id="3" name="Content Placeholder 2"/>
          <p:cNvSpPr>
            <a:spLocks noGrp="1"/>
          </p:cNvSpPr>
          <p:nvPr>
            <p:ph idx="1"/>
          </p:nvPr>
        </p:nvSpPr>
        <p:spPr>
          <a:xfrm>
            <a:off x="1043631" y="2687545"/>
            <a:ext cx="9941319" cy="3924989"/>
          </a:xfrm>
        </p:spPr>
        <p:txBody>
          <a:bodyPr rtlCol="0" anchor="ctr">
            <a:normAutofit/>
          </a:bodyPr>
          <a:lstStyle/>
          <a:p>
            <a:pPr>
              <a:defRPr/>
            </a:pPr>
            <a:r>
              <a:rPr lang="nl-BE" sz="1600" dirty="0"/>
              <a:t>Werking: tegen motten, schimmels en meeldauw</a:t>
            </a:r>
          </a:p>
          <a:p>
            <a:pPr>
              <a:defRPr/>
            </a:pPr>
            <a:r>
              <a:rPr lang="nl-BE" sz="1600" dirty="0"/>
              <a:t>Komt voor in: mottenballen en als </a:t>
            </a:r>
            <a:r>
              <a:rPr lang="nl-BE" sz="1600" dirty="0" err="1"/>
              <a:t>ontgeurder</a:t>
            </a:r>
            <a:r>
              <a:rPr lang="nl-BE" sz="1600" dirty="0"/>
              <a:t> in luchtverfrissers en toiletblokjes </a:t>
            </a:r>
          </a:p>
          <a:p>
            <a:pPr>
              <a:defRPr/>
            </a:pPr>
            <a:r>
              <a:rPr lang="nl-BE" sz="1600" dirty="0"/>
              <a:t>Verbruik in de EU in 2013: 800 ton/jaar, waarvan 10% voor de huishoudens en 90% professioneel (bv openbare toiletten) (ECHA public </a:t>
            </a:r>
            <a:r>
              <a:rPr lang="nl-BE" sz="1600" dirty="0" err="1"/>
              <a:t>consultation</a:t>
            </a:r>
            <a:r>
              <a:rPr lang="nl-BE" sz="1600" dirty="0"/>
              <a:t> 2012)</a:t>
            </a:r>
          </a:p>
          <a:p>
            <a:pPr>
              <a:defRPr/>
            </a:pPr>
            <a:r>
              <a:rPr lang="nl-BE" sz="1600" dirty="0"/>
              <a:t>EU wetgeving vanaf 1 juni 2015: para-</a:t>
            </a:r>
            <a:r>
              <a:rPr lang="nl-BE" sz="1600" dirty="0" err="1"/>
              <a:t>dichloorbenzeen</a:t>
            </a:r>
            <a:r>
              <a:rPr lang="nl-BE" sz="1600" dirty="0"/>
              <a:t> in toiletblokjes en luchtverfrissers beperkt tot maximaal 1%. Voor </a:t>
            </a:r>
            <a:r>
              <a:rPr lang="nl-BE" sz="1600" dirty="0" err="1"/>
              <a:t>motteballen</a:t>
            </a:r>
            <a:r>
              <a:rPr lang="nl-BE" sz="1600" dirty="0"/>
              <a:t> geldt deze beperking niet</a:t>
            </a:r>
          </a:p>
          <a:p>
            <a:pPr>
              <a:defRPr/>
            </a:pPr>
            <a:r>
              <a:rPr lang="nl-BE" sz="1600" dirty="0"/>
              <a:t>Gezondheid: obesitas bij kinderen en volwassenen, diabetes, metabool syndroom bij volwassenen</a:t>
            </a:r>
          </a:p>
          <a:p>
            <a:pPr>
              <a:defRPr/>
            </a:pPr>
            <a:r>
              <a:rPr lang="nl-BE" sz="1600" dirty="0"/>
              <a:t>Vlaamse jongeren: effecten op schildklierhormonen en een verhoogde herstelbare DNA schade (komeettest) vastgesteld (FLEHS III; Croes et al., 2014)</a:t>
            </a:r>
          </a:p>
          <a:p>
            <a:pPr>
              <a:defRPr/>
            </a:pPr>
            <a:r>
              <a:rPr lang="nl-BE" sz="1600" dirty="0"/>
              <a:t>Advies: gebruik van mottenballen, luchtverfrissers en toiletblokjes is overbodig</a:t>
            </a:r>
          </a:p>
          <a:p>
            <a:pPr>
              <a:defRPr/>
            </a:pPr>
            <a:r>
              <a:rPr lang="nl-BE" sz="1600" dirty="0"/>
              <a:t>Overdrijf niet met het gebruik van binnenhuisparfums en </a:t>
            </a:r>
            <a:r>
              <a:rPr lang="nl-BE" sz="1600" dirty="0" err="1"/>
              <a:t>geurverfrissers</a:t>
            </a:r>
            <a:r>
              <a:rPr lang="nl-BE" sz="1600" dirty="0"/>
              <a:t>; zij reinigen de lucht niet maar voegen juist extra schadelijke stoffen toe (Vlaams Instituut Gezond Leven)</a:t>
            </a:r>
          </a:p>
          <a:p>
            <a:pPr marL="0" indent="0" eaLnBrk="1" fontAlgn="auto" hangingPunct="1">
              <a:spcAft>
                <a:spcPts val="0"/>
              </a:spcAft>
              <a:buNone/>
              <a:defRPr/>
            </a:pPr>
            <a:endParaRPr lang="nl-BE" sz="1500" dirty="0"/>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aui_3_2_0_1495" descr="GHS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1303" y="422390"/>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ui_3_2_0_1479" descr="GHS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6012" y="434479"/>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7C7E7D-D0ED-4F15-9183-4613A4245D47}"/>
              </a:ext>
            </a:extLst>
          </p:cNvPr>
          <p:cNvSpPr>
            <a:spLocks noGrp="1"/>
          </p:cNvSpPr>
          <p:nvPr>
            <p:ph type="title"/>
          </p:nvPr>
        </p:nvSpPr>
        <p:spPr>
          <a:xfrm>
            <a:off x="1043631" y="809898"/>
            <a:ext cx="9942716" cy="1554480"/>
          </a:xfrm>
        </p:spPr>
        <p:txBody>
          <a:bodyPr anchor="ctr">
            <a:normAutofit/>
          </a:bodyPr>
          <a:lstStyle/>
          <a:p>
            <a:r>
              <a:rPr lang="nl-BE" sz="4800" dirty="0" err="1"/>
              <a:t>Pyrethroïden</a:t>
            </a:r>
            <a:r>
              <a:rPr lang="nl-BE" sz="4800" dirty="0"/>
              <a:t> binnenshuis</a:t>
            </a:r>
          </a:p>
        </p:txBody>
      </p:sp>
      <p:sp>
        <p:nvSpPr>
          <p:cNvPr id="3" name="Tijdelijke aanduiding voor inhoud 2">
            <a:extLst>
              <a:ext uri="{FF2B5EF4-FFF2-40B4-BE49-F238E27FC236}">
                <a16:creationId xmlns:a16="http://schemas.microsoft.com/office/drawing/2014/main" id="{DEFE9AF4-D792-4B27-BB5A-D78210E00CEA}"/>
              </a:ext>
            </a:extLst>
          </p:cNvPr>
          <p:cNvSpPr>
            <a:spLocks noGrp="1"/>
          </p:cNvSpPr>
          <p:nvPr>
            <p:ph idx="1"/>
          </p:nvPr>
        </p:nvSpPr>
        <p:spPr>
          <a:xfrm>
            <a:off x="1043631" y="2524398"/>
            <a:ext cx="9941319" cy="4050215"/>
          </a:xfrm>
        </p:spPr>
        <p:txBody>
          <a:bodyPr anchor="ctr">
            <a:normAutofit lnSpcReduction="10000"/>
          </a:bodyPr>
          <a:lstStyle/>
          <a:p>
            <a:r>
              <a:rPr lang="nl-BE" sz="1900" b="0" i="0" u="none" strike="noStrike" baseline="0" dirty="0"/>
              <a:t>De voornaamste </a:t>
            </a:r>
            <a:r>
              <a:rPr lang="nl-BE" sz="1900" b="1" i="0" u="none" strike="noStrike" baseline="0" dirty="0"/>
              <a:t>bron van blootstelling </a:t>
            </a:r>
            <a:r>
              <a:rPr lang="nl-BE" sz="1900" b="0" i="0" u="none" strike="noStrike" baseline="0" dirty="0"/>
              <a:t>aan </a:t>
            </a:r>
            <a:r>
              <a:rPr lang="nl-BE" sz="1900" b="0" i="0" u="none" strike="noStrike" baseline="0" dirty="0" err="1"/>
              <a:t>pyrethroïden</a:t>
            </a:r>
            <a:r>
              <a:rPr lang="nl-BE" sz="1900" b="0" i="0" u="none" strike="noStrike" baseline="0" dirty="0"/>
              <a:t> is via voeding of huishoudelijk gebruik</a:t>
            </a:r>
          </a:p>
          <a:p>
            <a:r>
              <a:rPr lang="nl-BE" sz="1900" b="0" i="0" u="none" strike="noStrike" baseline="0" dirty="0" err="1"/>
              <a:t>Permethrine</a:t>
            </a:r>
            <a:r>
              <a:rPr lang="nl-BE" sz="1900" b="0" i="0" u="none" strike="noStrike" baseline="0" dirty="0"/>
              <a:t> wordt o.a. verwerkt in lotions en shampoos ter behandelingen voor luizen en schurft bij de mens</a:t>
            </a:r>
          </a:p>
          <a:p>
            <a:r>
              <a:rPr lang="nl-BE" sz="1900" dirty="0"/>
              <a:t>Elektrische verdampers tegen muggen en spuitbussen bevatten meestal </a:t>
            </a:r>
            <a:r>
              <a:rPr lang="nl-BE" sz="1900" dirty="0" err="1"/>
              <a:t>prallethrin</a:t>
            </a:r>
            <a:r>
              <a:rPr lang="nl-BE" sz="1900" dirty="0"/>
              <a:t> of </a:t>
            </a:r>
            <a:r>
              <a:rPr lang="nl-BE" sz="1900" dirty="0" err="1"/>
              <a:t>metofluthrin</a:t>
            </a:r>
            <a:endParaRPr lang="nl-BE" sz="1900" dirty="0"/>
          </a:p>
          <a:p>
            <a:r>
              <a:rPr lang="nl-BE" sz="1900" dirty="0"/>
              <a:t>Actieve stof in b</a:t>
            </a:r>
            <a:r>
              <a:rPr lang="nl-BE" sz="1900" b="0" i="0" u="none" strike="noStrike" baseline="0" dirty="0"/>
              <a:t>epaalde mierenlokdozen (soms ook </a:t>
            </a:r>
            <a:r>
              <a:rPr lang="nl-BE" sz="1900" b="0" i="0" u="none" strike="noStrike" baseline="0" dirty="0" err="1"/>
              <a:t>imidacloprid</a:t>
            </a:r>
            <a:r>
              <a:rPr lang="nl-BE" sz="1900" b="0" i="0" u="none" strike="noStrike" baseline="0" dirty="0"/>
              <a:t> of </a:t>
            </a:r>
            <a:r>
              <a:rPr lang="nl-BE" sz="1900" b="0" i="0" u="none" strike="noStrike" baseline="0" dirty="0" err="1"/>
              <a:t>spinosad</a:t>
            </a:r>
            <a:r>
              <a:rPr lang="nl-BE" sz="1900" b="0" i="0" u="none" strike="noStrike" baseline="0" dirty="0"/>
              <a:t>)</a:t>
            </a:r>
          </a:p>
          <a:p>
            <a:r>
              <a:rPr lang="nl-BE" sz="1900" dirty="0"/>
              <a:t>Was katoenen beddengoed, kleding en handdoeken voor eerste gebruik. Voor de productie van katoen worden veel (</a:t>
            </a:r>
            <a:r>
              <a:rPr lang="nl-BE" sz="1900" dirty="0" err="1"/>
              <a:t>pyrethroïde</a:t>
            </a:r>
            <a:r>
              <a:rPr lang="nl-BE" sz="1900" dirty="0"/>
              <a:t>) pesticiden gebruikt</a:t>
            </a:r>
            <a:endParaRPr lang="nl-BE" sz="1900" b="0" i="0" u="none" strike="noStrike" baseline="0" dirty="0"/>
          </a:p>
          <a:p>
            <a:r>
              <a:rPr lang="nl-BE" sz="1900" dirty="0"/>
              <a:t>Gezondheid: </a:t>
            </a:r>
            <a:r>
              <a:rPr lang="nl-BE" sz="1900" dirty="0" err="1"/>
              <a:t>hormoonverstorend</a:t>
            </a:r>
            <a:r>
              <a:rPr lang="nl-BE" sz="1900" dirty="0"/>
              <a:t>, verstoren ontwikkeling zenuwstelsel</a:t>
            </a:r>
          </a:p>
          <a:p>
            <a:r>
              <a:rPr lang="nl-BE" sz="1900" dirty="0"/>
              <a:t>Verschillende studies bij mens: slechtere spermakwaliteit, invloed sekshormonen (daling oestrogeen en testosteron)</a:t>
            </a:r>
          </a:p>
          <a:p>
            <a:r>
              <a:rPr lang="nl-BE" sz="1900" dirty="0"/>
              <a:t>Vlaamse bevolking: bij 97% van de volwassenen (2015), 100% adolescenten (2020) in urine </a:t>
            </a:r>
            <a:endParaRPr lang="nl-BE" sz="2000" b="0" i="0" u="none" strike="noStrike" baseline="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148" name="Picture 4" descr="Afbeeldingsresultaten voor prallethrin">
            <a:extLst>
              <a:ext uri="{FF2B5EF4-FFF2-40B4-BE49-F238E27FC236}">
                <a16:creationId xmlns:a16="http://schemas.microsoft.com/office/drawing/2014/main" id="{7601EB4C-DDDE-41BA-8787-B7AA08F07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735" y="685233"/>
            <a:ext cx="1409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o Kill®  500 ml image">
            <a:extLst>
              <a:ext uri="{FF2B5EF4-FFF2-40B4-BE49-F238E27FC236}">
                <a16:creationId xmlns:a16="http://schemas.microsoft.com/office/drawing/2014/main" id="{E4A61CFA-112B-42F9-98B7-909C50DD5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322" y="613954"/>
            <a:ext cx="1903683" cy="190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67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21">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271EE0-70B2-4D90-B9FC-C124D41CA96E}"/>
              </a:ext>
            </a:extLst>
          </p:cNvPr>
          <p:cNvSpPr>
            <a:spLocks noGrp="1"/>
          </p:cNvSpPr>
          <p:nvPr>
            <p:ph type="title"/>
          </p:nvPr>
        </p:nvSpPr>
        <p:spPr>
          <a:xfrm>
            <a:off x="1045028" y="1336329"/>
            <a:ext cx="3892732" cy="4382588"/>
          </a:xfrm>
        </p:spPr>
        <p:txBody>
          <a:bodyPr anchor="ctr">
            <a:normAutofit/>
          </a:bodyPr>
          <a:lstStyle/>
          <a:p>
            <a:r>
              <a:rPr lang="nl-BE" sz="5400"/>
              <a:t>Bacteriën, virussen en schimmels</a:t>
            </a:r>
          </a:p>
        </p:txBody>
      </p:sp>
      <p:grpSp>
        <p:nvGrpSpPr>
          <p:cNvPr id="24" name="Group 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E381E6F-5CBA-4425-AF19-B39A4072D41E}"/>
              </a:ext>
            </a:extLst>
          </p:cNvPr>
          <p:cNvSpPr>
            <a:spLocks noGrp="1"/>
          </p:cNvSpPr>
          <p:nvPr>
            <p:ph idx="1"/>
          </p:nvPr>
        </p:nvSpPr>
        <p:spPr>
          <a:xfrm>
            <a:off x="6096001" y="1336329"/>
            <a:ext cx="5260848" cy="4382588"/>
          </a:xfrm>
        </p:spPr>
        <p:txBody>
          <a:bodyPr anchor="ctr">
            <a:normAutofit fontScale="92500" lnSpcReduction="10000"/>
          </a:bodyPr>
          <a:lstStyle/>
          <a:p>
            <a:r>
              <a:rPr lang="nl-BE" sz="2000" dirty="0"/>
              <a:t>Altijd beperkt aanwezig</a:t>
            </a:r>
          </a:p>
          <a:p>
            <a:r>
              <a:rPr lang="nl-BE" sz="2000" dirty="0"/>
              <a:t>Normaal geen probleem</a:t>
            </a:r>
          </a:p>
          <a:p>
            <a:endParaRPr lang="nl-BE" sz="2000" dirty="0"/>
          </a:p>
          <a:p>
            <a:r>
              <a:rPr lang="nl-BE" sz="2000" dirty="0"/>
              <a:t>Vochtplekken =&gt; schimmelgroei (muren, badkamer,…)</a:t>
            </a:r>
          </a:p>
          <a:p>
            <a:endParaRPr lang="nl-BE" sz="2000" dirty="0"/>
          </a:p>
          <a:p>
            <a:r>
              <a:rPr lang="nl-BE" sz="2000" dirty="0"/>
              <a:t>Desinfectie: javel (bleekwater)</a:t>
            </a:r>
          </a:p>
          <a:p>
            <a:pPr marL="0" indent="0">
              <a:buNone/>
            </a:pPr>
            <a:r>
              <a:rPr lang="nl-BE" sz="1700" dirty="0">
                <a:latin typeface="+mj-lt"/>
              </a:rPr>
              <a:t>=&gt; </a:t>
            </a:r>
            <a:r>
              <a:rPr lang="nl-BE" sz="1700" b="0" i="0" dirty="0">
                <a:solidFill>
                  <a:srgbClr val="5E5E5E"/>
                </a:solidFill>
                <a:effectLst/>
                <a:latin typeface="+mj-lt"/>
              </a:rPr>
              <a:t>In huishoudens waar bleekmiddel regelmatig werd gebruikt als poetsmiddel hadden jongeren een grotere kans op astma en luchtweginfecties (STP M&amp;G, 2020)</a:t>
            </a:r>
            <a:endParaRPr lang="nl-BE" sz="1700" dirty="0">
              <a:latin typeface="+mj-lt"/>
            </a:endParaRPr>
          </a:p>
          <a:p>
            <a:r>
              <a:rPr lang="nl-BE" sz="2000" dirty="0"/>
              <a:t>Preventieve ontsmetting: Tea-tree olie vernevelen, verdampen</a:t>
            </a:r>
          </a:p>
          <a:p>
            <a:pPr marL="0" indent="0">
              <a:buNone/>
            </a:pPr>
            <a:endParaRPr lang="nl-BE" sz="2000" dirty="0"/>
          </a:p>
          <a:p>
            <a:r>
              <a:rPr lang="nl-BE" sz="2000" dirty="0"/>
              <a:t>Het allerbelangrijkste: goede ventilatie</a:t>
            </a:r>
          </a:p>
        </p:txBody>
      </p:sp>
    </p:spTree>
    <p:extLst>
      <p:ext uri="{BB962C8B-B14F-4D97-AF65-F5344CB8AC3E}">
        <p14:creationId xmlns:p14="http://schemas.microsoft.com/office/powerpoint/2010/main" val="2071072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nl-BE" sz="4800" dirty="0"/>
              <a:t>Benzeen</a:t>
            </a:r>
          </a:p>
        </p:txBody>
      </p:sp>
      <p:sp>
        <p:nvSpPr>
          <p:cNvPr id="3" name="Content Placeholder 2"/>
          <p:cNvSpPr>
            <a:spLocks noGrp="1"/>
          </p:cNvSpPr>
          <p:nvPr>
            <p:ph idx="1"/>
          </p:nvPr>
        </p:nvSpPr>
        <p:spPr>
          <a:xfrm>
            <a:off x="939436" y="3120388"/>
            <a:ext cx="10308772" cy="3124658"/>
          </a:xfrm>
        </p:spPr>
        <p:txBody>
          <a:bodyPr anchor="ctr">
            <a:normAutofit fontScale="77500" lnSpcReduction="20000"/>
          </a:bodyPr>
          <a:lstStyle/>
          <a:p>
            <a:r>
              <a:rPr lang="nl-BE" sz="2400" b="0" i="0" u="none" strike="noStrike" baseline="0" dirty="0"/>
              <a:t>Natuurlijke bronnen (vulkanen, bosbranden), aanwezig in ruwe olie, benzine en sigarettenrook</a:t>
            </a:r>
          </a:p>
          <a:p>
            <a:pPr algn="l"/>
            <a:r>
              <a:rPr lang="nl-BE" sz="2400" dirty="0"/>
              <a:t>Blootstelling: inademen </a:t>
            </a:r>
            <a:r>
              <a:rPr lang="nl-BE" sz="2400" b="0" i="0" u="none" strike="noStrike" baseline="0" dirty="0"/>
              <a:t>tabaksrook, benzinedampen aan tankstations, uitlaatgassen van auto’s,</a:t>
            </a:r>
          </a:p>
          <a:p>
            <a:pPr marL="0" indent="0" algn="l">
              <a:buNone/>
            </a:pPr>
            <a:r>
              <a:rPr lang="nl-BE" sz="2400" b="0" i="0" u="none" strike="noStrike" baseline="0" dirty="0"/>
              <a:t>industriële emissies, lijmen, verven, boenwas en detergenten</a:t>
            </a:r>
          </a:p>
          <a:p>
            <a:pPr algn="l"/>
            <a:r>
              <a:rPr lang="nl-BE" sz="2400" b="0" i="0" u="none" strike="noStrike" baseline="0" dirty="0"/>
              <a:t>Bewezen kankerverwekkend (IARC klasse I): leukemie bij mens</a:t>
            </a:r>
          </a:p>
          <a:p>
            <a:pPr algn="l"/>
            <a:r>
              <a:rPr lang="nl-BE" sz="2400" b="0" i="0" u="none" strike="noStrike" baseline="0" dirty="0"/>
              <a:t>Daling buitenlucht door: vermindering benzeengehalte in benzine, invoer driewegkatalysator in voertuigen en richtlijnen voor damprecuperatie voor benzinetankstations</a:t>
            </a:r>
          </a:p>
          <a:p>
            <a:r>
              <a:rPr lang="nl-BE" sz="2400" b="0" i="0" u="none" strike="noStrike" baseline="0" dirty="0"/>
              <a:t>FLEHS I, II en III significante verbanden benzeen en schade aan het DNA bij jongeren, het kortetermijngeheugen en immunologische merkers (beenmerg)</a:t>
            </a:r>
          </a:p>
          <a:p>
            <a:r>
              <a:rPr lang="nl-BE" sz="2400" dirty="0"/>
              <a:t>Binnen meestal hogere gehalten dan buiten als (passief) roken en/of veel tijd in wagen doorbrengen</a:t>
            </a:r>
          </a:p>
          <a:p>
            <a:r>
              <a:rPr lang="nl-BE" sz="2400" dirty="0"/>
              <a:t>Meetbaar bij volledige bevolking</a:t>
            </a:r>
          </a:p>
          <a:p>
            <a:endParaRPr lang="nl-BE" sz="2400" b="0" i="0" u="none" strike="noStrike" baseline="0" dirty="0">
              <a:latin typeface="Helvetica" panose="020B0604020202020204" pitchFamily="34" charset="0"/>
            </a:endParaRPr>
          </a:p>
          <a:p>
            <a:endParaRPr lang="nl-BE"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170" name="Picture 2" descr="De bronafbeelding bekijken">
            <a:extLst>
              <a:ext uri="{FF2B5EF4-FFF2-40B4-BE49-F238E27FC236}">
                <a16:creationId xmlns:a16="http://schemas.microsoft.com/office/drawing/2014/main" id="{46C0CF57-67D4-493F-B0EA-EB7B80FA29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29" t="5434" r="14408" b="13914"/>
          <a:stretch/>
        </p:blipFill>
        <p:spPr bwMode="auto">
          <a:xfrm>
            <a:off x="9367339" y="421752"/>
            <a:ext cx="1668296" cy="208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6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4189F7-858B-4B8F-A744-12A7D4285B63}"/>
              </a:ext>
            </a:extLst>
          </p:cNvPr>
          <p:cNvSpPr>
            <a:spLocks noGrp="1"/>
          </p:cNvSpPr>
          <p:nvPr>
            <p:ph type="title"/>
          </p:nvPr>
        </p:nvSpPr>
        <p:spPr>
          <a:xfrm>
            <a:off x="581476" y="856180"/>
            <a:ext cx="4936073" cy="1128068"/>
          </a:xfrm>
        </p:spPr>
        <p:txBody>
          <a:bodyPr anchor="ctr">
            <a:normAutofit/>
          </a:bodyPr>
          <a:lstStyle/>
          <a:p>
            <a:r>
              <a:rPr lang="nl-BE" sz="3700" dirty="0"/>
              <a:t>Besluiten humane studie </a:t>
            </a:r>
            <a:br>
              <a:rPr lang="nl-BE" sz="3700" dirty="0"/>
            </a:br>
            <a:r>
              <a:rPr lang="nl-BE" sz="3700" dirty="0"/>
              <a:t>FLEHS IV 2021</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CB63362-3E8B-47CA-BD55-0E9B3369A809}"/>
              </a:ext>
            </a:extLst>
          </p:cNvPr>
          <p:cNvSpPr>
            <a:spLocks noGrp="1"/>
          </p:cNvSpPr>
          <p:nvPr>
            <p:ph idx="1"/>
          </p:nvPr>
        </p:nvSpPr>
        <p:spPr>
          <a:xfrm>
            <a:off x="581476" y="2224322"/>
            <a:ext cx="4559425" cy="2788147"/>
          </a:xfrm>
        </p:spPr>
        <p:txBody>
          <a:bodyPr anchor="ctr">
            <a:normAutofit/>
          </a:bodyPr>
          <a:lstStyle/>
          <a:p>
            <a:pPr marL="0" marR="0" lvl="0" indent="0" algn="just" defTabSz="914400" rtl="0" eaLnBrk="0" fontAlgn="base" latinLnBrk="0" hangingPunct="0">
              <a:lnSpc>
                <a:spcPct val="150000"/>
              </a:lnSpc>
              <a:spcBef>
                <a:spcPct val="0"/>
              </a:spcBef>
              <a:spcAft>
                <a:spcPts val="600"/>
              </a:spcAft>
              <a:buClrTx/>
              <a:buSzTx/>
              <a:buFontTx/>
              <a:buNone/>
              <a:tabLst/>
            </a:pPr>
            <a:r>
              <a:rPr lang="nl-BE" altLang="nl-BE" sz="2000" dirty="0"/>
              <a:t>W</a:t>
            </a:r>
            <a:r>
              <a:rPr kumimoji="0" lang="nl-BE" altLang="nl-BE" sz="2000" i="0" u="none" strike="noStrike" cap="none" normalizeH="0" baseline="0" dirty="0">
                <a:ln>
                  <a:noFill/>
                </a:ln>
                <a:effectLst/>
              </a:rPr>
              <a:t>oningkenmerken en het gedrag van bewoners heeft een impact op de interne blootstelling en de gezondheid van jongeren</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Besluit binnenmilieu">
            <a:extLst>
              <a:ext uri="{FF2B5EF4-FFF2-40B4-BE49-F238E27FC236}">
                <a16:creationId xmlns:a16="http://schemas.microsoft.com/office/drawing/2014/main" id="{49288C84-6C66-4778-A969-F63C6F6E8D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40"/>
          <a:stretch/>
        </p:blipFill>
        <p:spPr bwMode="auto">
          <a:xfrm>
            <a:off x="5711894" y="1210189"/>
            <a:ext cx="5815021" cy="453682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BE059E91-DEB5-4A06-9F97-BFB983B1B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009" y="4333461"/>
            <a:ext cx="3164609" cy="252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73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3F1F2F-DCC0-4EAC-9861-D705AB81AF85}"/>
              </a:ext>
            </a:extLst>
          </p:cNvPr>
          <p:cNvSpPr>
            <a:spLocks noGrp="1"/>
          </p:cNvSpPr>
          <p:nvPr>
            <p:ph type="title"/>
          </p:nvPr>
        </p:nvSpPr>
        <p:spPr>
          <a:xfrm>
            <a:off x="1045028" y="1336329"/>
            <a:ext cx="3892732" cy="4382588"/>
          </a:xfrm>
        </p:spPr>
        <p:txBody>
          <a:bodyPr anchor="ctr">
            <a:normAutofit/>
          </a:bodyPr>
          <a:lstStyle/>
          <a:p>
            <a:r>
              <a:rPr lang="nl-BE" sz="5400"/>
              <a:t>Bronnen van vervuiling in huis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FEE5A24-BC8A-4F65-8931-F9E6828BF22B}"/>
              </a:ext>
            </a:extLst>
          </p:cNvPr>
          <p:cNvSpPr>
            <a:spLocks noGrp="1"/>
          </p:cNvSpPr>
          <p:nvPr>
            <p:ph idx="1"/>
          </p:nvPr>
        </p:nvSpPr>
        <p:spPr>
          <a:xfrm>
            <a:off x="6060069" y="1709529"/>
            <a:ext cx="5260848" cy="4199797"/>
          </a:xfrm>
        </p:spPr>
        <p:txBody>
          <a:bodyPr anchor="ctr">
            <a:normAutofit lnSpcReduction="10000"/>
          </a:bodyPr>
          <a:lstStyle/>
          <a:p>
            <a:r>
              <a:rPr lang="nl-BE" sz="2000" dirty="0"/>
              <a:t>Verbranding: haarden, kachels, gasvuren, sigaretten,…</a:t>
            </a:r>
          </a:p>
          <a:p>
            <a:r>
              <a:rPr lang="nl-BE" sz="2000" dirty="0"/>
              <a:t>Renovatie: verven, behangen, spaanplaat, gipsafwerking, …</a:t>
            </a:r>
          </a:p>
          <a:p>
            <a:r>
              <a:rPr lang="nl-BE" sz="2000" dirty="0"/>
              <a:t>Elektronica in huis: computer, TV, modem, printer, …</a:t>
            </a:r>
          </a:p>
          <a:p>
            <a:r>
              <a:rPr lang="nl-BE" sz="2000" dirty="0"/>
              <a:t>Schoonmaakproducten: sprays en luchtverfrissers, wc-blokjes, mottenballen</a:t>
            </a:r>
          </a:p>
          <a:p>
            <a:r>
              <a:rPr lang="nl-BE" sz="2000" dirty="0"/>
              <a:t>Bacteriën, virussen en schimmels</a:t>
            </a:r>
          </a:p>
          <a:p>
            <a:r>
              <a:rPr lang="nl-BE" sz="2000" dirty="0"/>
              <a:t>Huisstof</a:t>
            </a:r>
          </a:p>
          <a:p>
            <a:pPr marL="0" indent="0">
              <a:buNone/>
            </a:pPr>
            <a:endParaRPr lang="nl-BE" sz="2000" dirty="0"/>
          </a:p>
          <a:p>
            <a:pPr marL="0" indent="0">
              <a:buNone/>
            </a:pPr>
            <a:r>
              <a:rPr lang="nl-BE" sz="2000" dirty="0"/>
              <a:t>enz.</a:t>
            </a:r>
          </a:p>
          <a:p>
            <a:endParaRPr lang="nl-BE" sz="2000" dirty="0"/>
          </a:p>
        </p:txBody>
      </p:sp>
    </p:spTree>
    <p:extLst>
      <p:ext uri="{BB962C8B-B14F-4D97-AF65-F5344CB8AC3E}">
        <p14:creationId xmlns:p14="http://schemas.microsoft.com/office/powerpoint/2010/main" val="4264550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4189F7-858B-4B8F-A744-12A7D4285B63}"/>
              </a:ext>
            </a:extLst>
          </p:cNvPr>
          <p:cNvSpPr>
            <a:spLocks noGrp="1"/>
          </p:cNvSpPr>
          <p:nvPr>
            <p:ph type="title"/>
          </p:nvPr>
        </p:nvSpPr>
        <p:spPr>
          <a:xfrm>
            <a:off x="589560" y="856180"/>
            <a:ext cx="4560584" cy="1128068"/>
          </a:xfrm>
        </p:spPr>
        <p:txBody>
          <a:bodyPr anchor="ctr">
            <a:normAutofit/>
          </a:bodyPr>
          <a:lstStyle/>
          <a:p>
            <a:r>
              <a:rPr lang="nl-BE" sz="3700"/>
              <a:t>Waarom wekelijks schoonmaken nuttig is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CB63362-3E8B-47CA-BD55-0E9B3369A809}"/>
              </a:ext>
            </a:extLst>
          </p:cNvPr>
          <p:cNvSpPr>
            <a:spLocks noGrp="1"/>
          </p:cNvSpPr>
          <p:nvPr>
            <p:ph idx="1"/>
          </p:nvPr>
        </p:nvSpPr>
        <p:spPr>
          <a:xfrm>
            <a:off x="590719" y="2330505"/>
            <a:ext cx="4559425" cy="3979585"/>
          </a:xfrm>
        </p:spPr>
        <p:txBody>
          <a:bodyPr anchor="ctr">
            <a:normAutofit/>
          </a:bodyPr>
          <a:lstStyle/>
          <a:p>
            <a:r>
              <a:rPr lang="nl-BE" sz="2000" dirty="0"/>
              <a:t>Vervuilende stoffen binden op stof (drager)</a:t>
            </a:r>
          </a:p>
          <a:p>
            <a:r>
              <a:rPr lang="nl-BE" sz="2000" dirty="0"/>
              <a:t>Stof wordt ingeademd (diameter ≈ diepte inademing)</a:t>
            </a:r>
          </a:p>
          <a:p>
            <a:r>
              <a:rPr lang="nl-BE" sz="2000" dirty="0"/>
              <a:t>Naar longen =&gt; bloedsomloop </a:t>
            </a:r>
          </a:p>
          <a:p>
            <a:pPr>
              <a:buFont typeface="Symbol" panose="05050102010706020507" pitchFamily="18" charset="2"/>
              <a:buChar char="Þ"/>
            </a:pPr>
            <a:r>
              <a:rPr lang="nl-BE" sz="2000" dirty="0"/>
              <a:t> heel het lichaam (hersenen!)</a:t>
            </a:r>
          </a:p>
          <a:p>
            <a:pPr>
              <a:buFont typeface="Symbol" panose="05050102010706020507" pitchFamily="18" charset="2"/>
              <a:buChar char="Þ"/>
            </a:pPr>
            <a:r>
              <a:rPr lang="nl-BE" sz="2000" dirty="0"/>
              <a:t> gezondheidseffecten</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5F8ACA1-49DE-4474-AA65-9C69CC5F8D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2"/>
          <a:stretch/>
        </p:blipFill>
        <p:spPr bwMode="auto">
          <a:xfrm>
            <a:off x="5977788" y="799352"/>
            <a:ext cx="5425410" cy="52592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711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3121F8-BF92-448D-BF75-1CC96FFA5E3C}"/>
              </a:ext>
            </a:extLst>
          </p:cNvPr>
          <p:cNvSpPr>
            <a:spLocks noGrp="1"/>
          </p:cNvSpPr>
          <p:nvPr>
            <p:ph type="title"/>
          </p:nvPr>
        </p:nvSpPr>
        <p:spPr>
          <a:xfrm>
            <a:off x="1043631" y="809898"/>
            <a:ext cx="9942716" cy="1554480"/>
          </a:xfrm>
        </p:spPr>
        <p:txBody>
          <a:bodyPr anchor="ctr">
            <a:normAutofit/>
          </a:bodyPr>
          <a:lstStyle/>
          <a:p>
            <a:r>
              <a:rPr lang="nl-BE" sz="4800"/>
              <a:t>Aanbevelingen AZG en Kind en Gezin i.v.m. schoonmaken</a:t>
            </a:r>
          </a:p>
        </p:txBody>
      </p:sp>
      <p:sp>
        <p:nvSpPr>
          <p:cNvPr id="3" name="Tijdelijke aanduiding voor inhoud 2">
            <a:extLst>
              <a:ext uri="{FF2B5EF4-FFF2-40B4-BE49-F238E27FC236}">
                <a16:creationId xmlns:a16="http://schemas.microsoft.com/office/drawing/2014/main" id="{C154BFAC-1CCA-4D63-B345-EA3652F8A7BD}"/>
              </a:ext>
            </a:extLst>
          </p:cNvPr>
          <p:cNvSpPr>
            <a:spLocks noGrp="1"/>
          </p:cNvSpPr>
          <p:nvPr>
            <p:ph idx="1"/>
          </p:nvPr>
        </p:nvSpPr>
        <p:spPr>
          <a:xfrm>
            <a:off x="1045028" y="2704013"/>
            <a:ext cx="9941319" cy="3865747"/>
          </a:xfrm>
        </p:spPr>
        <p:txBody>
          <a:bodyPr anchor="ctr">
            <a:normAutofit fontScale="92500" lnSpcReduction="20000"/>
          </a:bodyPr>
          <a:lstStyle/>
          <a:p>
            <a:endParaRPr lang="nl-BE" sz="1300" b="0" i="0" u="none" strike="noStrike" baseline="0" dirty="0">
              <a:latin typeface="Cambria" panose="02040503050406030204" pitchFamily="18" charset="0"/>
            </a:endParaRPr>
          </a:p>
          <a:p>
            <a:r>
              <a:rPr lang="nl-BE" sz="1800" dirty="0"/>
              <a:t>B</a:t>
            </a:r>
            <a:r>
              <a:rPr lang="nl-BE" sz="1800" b="0" i="0" u="none" strike="noStrike" baseline="0" dirty="0"/>
              <a:t>eperk stof</a:t>
            </a:r>
          </a:p>
          <a:p>
            <a:r>
              <a:rPr lang="nl-BE" sz="1800" b="0" i="0" u="none" strike="noStrike" baseline="0" dirty="0"/>
              <a:t>Verlucht tijdens en na het poetsen</a:t>
            </a:r>
          </a:p>
          <a:p>
            <a:r>
              <a:rPr lang="nl-BE" sz="1800" b="0" i="0" u="none" strike="noStrike" baseline="0" dirty="0"/>
              <a:t>Respecteer de dosering van het aanbevolen schoonmaakmiddel</a:t>
            </a:r>
          </a:p>
          <a:p>
            <a:r>
              <a:rPr lang="nl-BE" sz="1800" b="0" i="0" u="none" strike="noStrike" baseline="0" dirty="0"/>
              <a:t>Allesreinigers zijn in eerste instantie te verkiezen boven producten voor een specifiek gebruik; deze laatste zijn vaak agressiever </a:t>
            </a:r>
          </a:p>
          <a:p>
            <a:r>
              <a:rPr lang="nl-BE" sz="1800" b="0" i="0" u="none" strike="noStrike" baseline="0" dirty="0"/>
              <a:t>Vermijd het gebruik van schoonmaakmiddelen met een </a:t>
            </a:r>
            <a:r>
              <a:rPr lang="nl-BE" sz="1800" b="0" i="0" u="none" strike="noStrike" baseline="0" dirty="0" err="1"/>
              <a:t>gevaarssymbool</a:t>
            </a:r>
            <a:r>
              <a:rPr lang="nl-BE" sz="1800" b="0" i="0" u="none" strike="noStrike" baseline="0" dirty="0"/>
              <a:t> en met allergene geurstoffen (staan vermeld op de verpakking)</a:t>
            </a:r>
          </a:p>
          <a:p>
            <a:r>
              <a:rPr lang="nl-BE" sz="1800" dirty="0"/>
              <a:t>G</a:t>
            </a:r>
            <a:r>
              <a:rPr lang="nl-BE" sz="1800" b="0" i="0" u="none" strike="noStrike" baseline="0" dirty="0"/>
              <a:t>ebruik geen spuitbussen (bv schoonmaakmiddelen). Spuitbussen verspreiden een nevel die gemakkelijker ingeademd kan worden</a:t>
            </a:r>
          </a:p>
          <a:p>
            <a:r>
              <a:rPr lang="nl-BE" sz="1800" dirty="0"/>
              <a:t>L</a:t>
            </a:r>
            <a:r>
              <a:rPr lang="nl-BE" sz="1800" b="0" i="0" u="none" strike="noStrike" baseline="0" dirty="0"/>
              <a:t>aat geen natte sopdoeken en dweilen in emmers achter om groei van bacteriën en schimmels te voorkomen</a:t>
            </a:r>
          </a:p>
          <a:p>
            <a:r>
              <a:rPr lang="nl-BE" sz="1800" dirty="0"/>
              <a:t>V</a:t>
            </a:r>
            <a:r>
              <a:rPr lang="nl-BE" sz="1800" b="0" i="0" u="none" strike="noStrike" baseline="0" dirty="0"/>
              <a:t>ermijd het gebruik van bleekwater, zeker in aanwezigheid van kinderen. Hierbij komen schadelijke dampen vrij. Meng geen chloorhoudende producten (natriumhypochloriet, bleekwater, javel) met andere schoonmaakproducten of warm water</a:t>
            </a:r>
          </a:p>
          <a:p>
            <a:endParaRPr lang="nl-BE"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860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B75DEA-38C7-47FF-BEFC-D43F868C73BF}"/>
              </a:ext>
            </a:extLst>
          </p:cNvPr>
          <p:cNvSpPr>
            <a:spLocks noGrp="1"/>
          </p:cNvSpPr>
          <p:nvPr>
            <p:ph type="title"/>
          </p:nvPr>
        </p:nvSpPr>
        <p:spPr>
          <a:xfrm>
            <a:off x="838201" y="345810"/>
            <a:ext cx="5120561" cy="1325563"/>
          </a:xfrm>
        </p:spPr>
        <p:txBody>
          <a:bodyPr>
            <a:normAutofit/>
          </a:bodyPr>
          <a:lstStyle/>
          <a:p>
            <a:r>
              <a:rPr lang="nl-BE" dirty="0">
                <a:solidFill>
                  <a:srgbClr val="EEB500"/>
                </a:solidFill>
              </a:rPr>
              <a:t>Take home </a:t>
            </a:r>
            <a:r>
              <a:rPr lang="nl-BE" dirty="0" err="1">
                <a:solidFill>
                  <a:srgbClr val="EEB500"/>
                </a:solidFill>
              </a:rPr>
              <a:t>messages</a:t>
            </a:r>
            <a:endParaRPr lang="nl-BE" dirty="0">
              <a:solidFill>
                <a:srgbClr val="EEB500"/>
              </a:solidFill>
            </a:endParaRPr>
          </a:p>
        </p:txBody>
      </p:sp>
      <p:sp>
        <p:nvSpPr>
          <p:cNvPr id="3" name="Tijdelijke aanduiding voor inhoud 2">
            <a:extLst>
              <a:ext uri="{FF2B5EF4-FFF2-40B4-BE49-F238E27FC236}">
                <a16:creationId xmlns:a16="http://schemas.microsoft.com/office/drawing/2014/main" id="{790DD6FE-A7DB-4034-9B72-812F3D378DCC}"/>
              </a:ext>
            </a:extLst>
          </p:cNvPr>
          <p:cNvSpPr>
            <a:spLocks noGrp="1"/>
          </p:cNvSpPr>
          <p:nvPr>
            <p:ph idx="1"/>
          </p:nvPr>
        </p:nvSpPr>
        <p:spPr>
          <a:xfrm>
            <a:off x="655984" y="1825624"/>
            <a:ext cx="5440016" cy="4686565"/>
          </a:xfrm>
        </p:spPr>
        <p:txBody>
          <a:bodyPr>
            <a:normAutofit/>
          </a:bodyPr>
          <a:lstStyle/>
          <a:p>
            <a:r>
              <a:rPr lang="nl-BE" sz="2400" dirty="0"/>
              <a:t>Dampkap aanzetten tijdens het koken</a:t>
            </a:r>
          </a:p>
          <a:p>
            <a:r>
              <a:rPr lang="nl-BE" sz="2400" dirty="0"/>
              <a:t>Zo weinig mogelijk “verbranding” in huis</a:t>
            </a:r>
          </a:p>
          <a:p>
            <a:r>
              <a:rPr lang="nl-BE" sz="2400" dirty="0"/>
              <a:t>Geen luchtverfrissers gebruiken</a:t>
            </a:r>
          </a:p>
          <a:p>
            <a:r>
              <a:rPr lang="nl-BE" sz="2400" dirty="0"/>
              <a:t>Geen pesticiden in huis (mierendozen, anti-muggenstekkers,…)</a:t>
            </a:r>
          </a:p>
          <a:p>
            <a:r>
              <a:rPr lang="nl-BE" sz="2400" dirty="0"/>
              <a:t>Nieuwe spullen laten “ontluchten”</a:t>
            </a:r>
          </a:p>
          <a:p>
            <a:r>
              <a:rPr lang="nl-BE" sz="2400" dirty="0"/>
              <a:t>Extra ventileren en ruimte tijdelijk niet gebruiken na renovatie</a:t>
            </a:r>
          </a:p>
          <a:p>
            <a:r>
              <a:rPr lang="nl-BE" sz="2400" dirty="0" err="1"/>
              <a:t>Luchtzuiverde</a:t>
            </a:r>
            <a:r>
              <a:rPr lang="nl-BE" sz="2400" dirty="0"/>
              <a:t> kamerplanten in huis halen</a:t>
            </a:r>
          </a:p>
          <a:p>
            <a:r>
              <a:rPr lang="nl-BE" sz="2400" dirty="0"/>
              <a:t>ALTIJD VENTILEREN</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C094195B-0A38-454A-A783-1F92CD37B7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75" r="3"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2" name="Picture 4" descr="Plante artificielle Aloe vera vert-rouge avec cache-pot anthracite">
            <a:extLst>
              <a:ext uri="{FF2B5EF4-FFF2-40B4-BE49-F238E27FC236}">
                <a16:creationId xmlns:a16="http://schemas.microsoft.com/office/drawing/2014/main" id="{5E9FEC60-CC84-4547-8655-39F5D4A6C2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24" r="-3" b="9605"/>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88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145AD3-69E5-4AE4-BEA9-2DD000B688BD}"/>
              </a:ext>
            </a:extLst>
          </p:cNvPr>
          <p:cNvSpPr>
            <a:spLocks noGrp="1"/>
          </p:cNvSpPr>
          <p:nvPr>
            <p:ph type="title"/>
          </p:nvPr>
        </p:nvSpPr>
        <p:spPr>
          <a:xfrm>
            <a:off x="1171074" y="1396686"/>
            <a:ext cx="3240506" cy="4064628"/>
          </a:xfrm>
        </p:spPr>
        <p:txBody>
          <a:bodyPr>
            <a:normAutofit/>
          </a:bodyPr>
          <a:lstStyle/>
          <a:p>
            <a:r>
              <a:rPr lang="nl-BE">
                <a:solidFill>
                  <a:srgbClr val="FFFFFF"/>
                </a:solidFill>
              </a:rPr>
              <a:t>Ventileren, ventileren, ventileren</a:t>
            </a:r>
          </a:p>
        </p:txBody>
      </p:sp>
      <p:sp>
        <p:nvSpPr>
          <p:cNvPr id="26" name="Arc 2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91D8FFC-EA61-473F-839A-B58B1B33DB78}"/>
              </a:ext>
            </a:extLst>
          </p:cNvPr>
          <p:cNvSpPr>
            <a:spLocks noGrp="1"/>
          </p:cNvSpPr>
          <p:nvPr>
            <p:ph idx="1"/>
          </p:nvPr>
        </p:nvSpPr>
        <p:spPr>
          <a:xfrm>
            <a:off x="5370153" y="1526033"/>
            <a:ext cx="5536397" cy="3935281"/>
          </a:xfrm>
        </p:spPr>
        <p:txBody>
          <a:bodyPr>
            <a:normAutofit fontScale="92500"/>
          </a:bodyPr>
          <a:lstStyle/>
          <a:p>
            <a:pPr marL="0" indent="0">
              <a:buNone/>
            </a:pPr>
            <a:r>
              <a:rPr lang="nl-BE" sz="2000" u="sng" dirty="0"/>
              <a:t>Systemen C en D </a:t>
            </a:r>
            <a:r>
              <a:rPr lang="nl-BE" sz="2000" u="sng" dirty="0" err="1"/>
              <a:t>vs</a:t>
            </a:r>
            <a:r>
              <a:rPr lang="nl-BE" sz="2000" u="sng" dirty="0"/>
              <a:t> “open het raam”</a:t>
            </a:r>
          </a:p>
          <a:p>
            <a:r>
              <a:rPr lang="nl-BE" sz="2000" dirty="0"/>
              <a:t>Open het raam: elke ruimte, 15 min per dag, volledig open</a:t>
            </a:r>
          </a:p>
          <a:p>
            <a:r>
              <a:rPr lang="nl-BE" sz="2000" dirty="0"/>
              <a:t>Systeem C: meer warmteverlies, reinigen raamroosters</a:t>
            </a:r>
          </a:p>
          <a:p>
            <a:r>
              <a:rPr lang="nl-BE" sz="2000" dirty="0"/>
              <a:t>Systeem D: warmterecuperatie, constructie belangrijk (inlaatopening, weinig hoeken), reinigen</a:t>
            </a:r>
          </a:p>
          <a:p>
            <a:r>
              <a:rPr lang="nl-BE" sz="2000" dirty="0"/>
              <a:t>Weinig studies over bacteriën in systeem =&gt; veilig als goede constructie en ingebruikname en reinigen en vervangen filters</a:t>
            </a:r>
          </a:p>
          <a:p>
            <a:r>
              <a:rPr lang="nl-BE" sz="2000" b="0" i="0" u="none" strike="noStrike" baseline="0" dirty="0">
                <a:solidFill>
                  <a:srgbClr val="000000"/>
                </a:solidFill>
                <a:latin typeface="Calibri" panose="020F0502020204030204" pitchFamily="34" charset="0"/>
              </a:rPr>
              <a:t>Een goed geplaatste invoer van verse lucht ten opzichte van mogelijke vervuilende bronnen buiten</a:t>
            </a:r>
            <a:endParaRPr lang="nl-BE" sz="2000" dirty="0"/>
          </a:p>
        </p:txBody>
      </p:sp>
    </p:spTree>
    <p:extLst>
      <p:ext uri="{BB962C8B-B14F-4D97-AF65-F5344CB8AC3E}">
        <p14:creationId xmlns:p14="http://schemas.microsoft.com/office/powerpoint/2010/main" val="1458063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FAC012-B379-4EA2-80D4-0FF89CA4C409}"/>
              </a:ext>
            </a:extLst>
          </p:cNvPr>
          <p:cNvSpPr>
            <a:spLocks noGrp="1"/>
          </p:cNvSpPr>
          <p:nvPr>
            <p:ph type="title"/>
          </p:nvPr>
        </p:nvSpPr>
        <p:spPr>
          <a:xfrm>
            <a:off x="1045028" y="1336329"/>
            <a:ext cx="3892732" cy="4382588"/>
          </a:xfrm>
        </p:spPr>
        <p:txBody>
          <a:bodyPr anchor="ctr">
            <a:normAutofit/>
          </a:bodyPr>
          <a:lstStyle/>
          <a:p>
            <a:r>
              <a:rPr lang="nl-BE" sz="5400"/>
              <a:t>Nuttige links</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3FBF712-AE00-42ED-8FC8-33476BC850C0}"/>
              </a:ext>
            </a:extLst>
          </p:cNvPr>
          <p:cNvSpPr>
            <a:spLocks noGrp="1"/>
          </p:cNvSpPr>
          <p:nvPr>
            <p:ph idx="1"/>
          </p:nvPr>
        </p:nvSpPr>
        <p:spPr>
          <a:xfrm>
            <a:off x="6096001" y="1336329"/>
            <a:ext cx="5260848" cy="4382588"/>
          </a:xfrm>
        </p:spPr>
        <p:txBody>
          <a:bodyPr anchor="ctr">
            <a:normAutofit/>
          </a:bodyPr>
          <a:lstStyle/>
          <a:p>
            <a:r>
              <a:rPr lang="nl-BE" sz="1600" dirty="0">
                <a:hlinkClick r:id="rId2"/>
              </a:rPr>
              <a:t>Onderzoeksresultaten - milieu-en-gezondheid.be</a:t>
            </a:r>
            <a:endParaRPr lang="nl-BE" sz="1600" dirty="0"/>
          </a:p>
          <a:p>
            <a:r>
              <a:rPr lang="nl-BE" sz="1600" dirty="0">
                <a:hlinkClick r:id="rId3"/>
              </a:rPr>
              <a:t>Wat meten we? (</a:t>
            </a:r>
            <a:r>
              <a:rPr lang="nl-BE" sz="1600" dirty="0" err="1">
                <a:hlinkClick r:id="rId3"/>
              </a:rPr>
              <a:t>factsheets</a:t>
            </a:r>
            <a:r>
              <a:rPr lang="nl-BE" sz="1600" dirty="0">
                <a:hlinkClick r:id="rId3"/>
              </a:rPr>
              <a:t>) - milieu-en-gezondheid.be</a:t>
            </a:r>
            <a:endParaRPr lang="nl-BE" sz="1600" dirty="0"/>
          </a:p>
          <a:p>
            <a:r>
              <a:rPr lang="nl-BE" sz="1600" dirty="0">
                <a:hlinkClick r:id="rId4"/>
              </a:rPr>
              <a:t>Binnenmilieu - Zorg en Gezondheid (zorg-en-gezondheid.be)</a:t>
            </a:r>
            <a:endParaRPr lang="nl-BE" sz="1600" dirty="0"/>
          </a:p>
          <a:p>
            <a:r>
              <a:rPr lang="nl-BE" sz="1600" dirty="0">
                <a:hlinkClick r:id="rId5"/>
              </a:rPr>
              <a:t>https://www.zorg-en-gezondheid.be/leidraad-omgevingsfactoren-voor-de-kinderopvang</a:t>
            </a:r>
            <a:endParaRPr lang="nl-BE" sz="1600" dirty="0"/>
          </a:p>
          <a:p>
            <a:r>
              <a:rPr lang="nl-BE" sz="1600" dirty="0">
                <a:hlinkClick r:id="rId6"/>
              </a:rPr>
              <a:t>https://www.gezondleven.be/themas/gezondheid-en-milieu/gezond-binnen/stoffen</a:t>
            </a:r>
            <a:endParaRPr lang="nl-BE" sz="1600" dirty="0"/>
          </a:p>
          <a:p>
            <a:r>
              <a:rPr lang="nl-BE" sz="1600" dirty="0">
                <a:hlinkClick r:id="rId7"/>
              </a:rPr>
              <a:t>Luchtkwaliteit | Departement Welzijn, Volksgezondheid en Gezin (departementwvg.be)</a:t>
            </a:r>
            <a:endParaRPr lang="nl-BE" sz="1600" dirty="0"/>
          </a:p>
        </p:txBody>
      </p:sp>
    </p:spTree>
    <p:extLst>
      <p:ext uri="{BB962C8B-B14F-4D97-AF65-F5344CB8AC3E}">
        <p14:creationId xmlns:p14="http://schemas.microsoft.com/office/powerpoint/2010/main" val="754345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5657B5-BF04-4A05-90B8-4B4879248E51}"/>
              </a:ext>
            </a:extLst>
          </p:cNvPr>
          <p:cNvSpPr>
            <a:spLocks noGrp="1"/>
          </p:cNvSpPr>
          <p:nvPr>
            <p:ph type="title"/>
          </p:nvPr>
        </p:nvSpPr>
        <p:spPr>
          <a:xfrm>
            <a:off x="1045028" y="1336329"/>
            <a:ext cx="3892732" cy="4382588"/>
          </a:xfrm>
        </p:spPr>
        <p:txBody>
          <a:bodyPr anchor="ctr">
            <a:normAutofit/>
          </a:bodyPr>
          <a:lstStyle/>
          <a:p>
            <a:r>
              <a:rPr lang="nl-BE" sz="5400"/>
              <a:t>BEDANKT VOOR JULLIE AANDACHT!</a:t>
            </a:r>
          </a:p>
        </p:txBody>
      </p:sp>
      <p:grpSp>
        <p:nvGrpSpPr>
          <p:cNvPr id="19"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0"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6345DDC-922E-4A76-BE06-DAE3A26311A6}"/>
              </a:ext>
            </a:extLst>
          </p:cNvPr>
          <p:cNvSpPr>
            <a:spLocks noGrp="1"/>
          </p:cNvSpPr>
          <p:nvPr>
            <p:ph idx="1"/>
          </p:nvPr>
        </p:nvSpPr>
        <p:spPr>
          <a:xfrm>
            <a:off x="6096001" y="1336329"/>
            <a:ext cx="5260848" cy="4382588"/>
          </a:xfrm>
        </p:spPr>
        <p:txBody>
          <a:bodyPr anchor="ctr">
            <a:normAutofit/>
          </a:bodyPr>
          <a:lstStyle/>
          <a:p>
            <a:pPr marL="0" indent="0" algn="ctr">
              <a:buNone/>
            </a:pPr>
            <a:r>
              <a:rPr lang="nl-BE" sz="3600" dirty="0"/>
              <a:t>VRAGEN ?</a:t>
            </a:r>
          </a:p>
        </p:txBody>
      </p:sp>
    </p:spTree>
    <p:extLst>
      <p:ext uri="{BB962C8B-B14F-4D97-AF65-F5344CB8AC3E}">
        <p14:creationId xmlns:p14="http://schemas.microsoft.com/office/powerpoint/2010/main" val="51915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C34E7ED-46AF-422D-B0E9-2984058C5732}"/>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kstvak 5">
            <a:extLst>
              <a:ext uri="{FF2B5EF4-FFF2-40B4-BE49-F238E27FC236}">
                <a16:creationId xmlns:a16="http://schemas.microsoft.com/office/drawing/2014/main" id="{E211BD8B-7141-4B43-A8DF-8F040D2DFC7D}"/>
              </a:ext>
            </a:extLst>
          </p:cNvPr>
          <p:cNvSpPr txBox="1"/>
          <p:nvPr/>
        </p:nvSpPr>
        <p:spPr>
          <a:xfrm>
            <a:off x="11270974" y="6351104"/>
            <a:ext cx="795130" cy="397566"/>
          </a:xfrm>
          <a:prstGeom prst="rect">
            <a:avLst/>
          </a:prstGeom>
          <a:solidFill>
            <a:srgbClr val="ECECEC"/>
          </a:solidFill>
        </p:spPr>
        <p:txBody>
          <a:bodyPr wrap="square" rtlCol="0">
            <a:spAutoFit/>
          </a:bodyPr>
          <a:lstStyle/>
          <a:p>
            <a:endParaRPr lang="nl-BE" dirty="0"/>
          </a:p>
        </p:txBody>
      </p:sp>
    </p:spTree>
    <p:extLst>
      <p:ext uri="{BB962C8B-B14F-4D97-AF65-F5344CB8AC3E}">
        <p14:creationId xmlns:p14="http://schemas.microsoft.com/office/powerpoint/2010/main" val="316165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21">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271EE0-70B2-4D90-B9FC-C124D41CA96E}"/>
              </a:ext>
            </a:extLst>
          </p:cNvPr>
          <p:cNvSpPr>
            <a:spLocks noGrp="1"/>
          </p:cNvSpPr>
          <p:nvPr>
            <p:ph type="title"/>
          </p:nvPr>
        </p:nvSpPr>
        <p:spPr>
          <a:xfrm>
            <a:off x="1045028" y="1336329"/>
            <a:ext cx="3892732" cy="4382588"/>
          </a:xfrm>
        </p:spPr>
        <p:txBody>
          <a:bodyPr anchor="ctr">
            <a:normAutofit/>
          </a:bodyPr>
          <a:lstStyle/>
          <a:p>
            <a:r>
              <a:rPr lang="nl-BE" sz="5400" dirty="0"/>
              <a:t>Verbrandingsprocessen</a:t>
            </a:r>
          </a:p>
        </p:txBody>
      </p:sp>
      <p:grpSp>
        <p:nvGrpSpPr>
          <p:cNvPr id="24" name="Group 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E381E6F-5CBA-4425-AF19-B39A4072D41E}"/>
              </a:ext>
            </a:extLst>
          </p:cNvPr>
          <p:cNvSpPr>
            <a:spLocks noGrp="1"/>
          </p:cNvSpPr>
          <p:nvPr>
            <p:ph idx="1"/>
          </p:nvPr>
        </p:nvSpPr>
        <p:spPr>
          <a:xfrm>
            <a:off x="6096001" y="1336329"/>
            <a:ext cx="5260848" cy="4382588"/>
          </a:xfrm>
        </p:spPr>
        <p:txBody>
          <a:bodyPr anchor="ctr">
            <a:normAutofit/>
          </a:bodyPr>
          <a:lstStyle/>
          <a:p>
            <a:r>
              <a:rPr lang="nl-BE" sz="2000" dirty="0"/>
              <a:t>Haarden, kachels, gasvuren, sigaretten, wierook, kaarsen,…</a:t>
            </a:r>
          </a:p>
          <a:p>
            <a:r>
              <a:rPr lang="nl-BE" sz="2000" dirty="0"/>
              <a:t>Mengsels van honderden verschillende schadelijke stoffen</a:t>
            </a:r>
          </a:p>
          <a:p>
            <a:r>
              <a:rPr lang="nl-BE" sz="2000" dirty="0"/>
              <a:t> O.a. dioxines, </a:t>
            </a:r>
            <a:r>
              <a:rPr lang="nl-BE" sz="2000" dirty="0" err="1"/>
              <a:t>PCBs</a:t>
            </a:r>
            <a:r>
              <a:rPr lang="nl-BE" sz="2000" dirty="0"/>
              <a:t>, </a:t>
            </a:r>
            <a:r>
              <a:rPr lang="nl-BE" sz="2000" dirty="0" err="1"/>
              <a:t>PAKs</a:t>
            </a:r>
            <a:r>
              <a:rPr lang="nl-BE" sz="2000" dirty="0"/>
              <a:t>, CO</a:t>
            </a:r>
            <a:r>
              <a:rPr lang="nl-BE" sz="2000" baseline="-25000" dirty="0"/>
              <a:t>2</a:t>
            </a:r>
            <a:r>
              <a:rPr lang="nl-BE" sz="2000" dirty="0"/>
              <a:t>, CO, </a:t>
            </a:r>
            <a:r>
              <a:rPr lang="nl-BE" sz="2000" dirty="0" err="1"/>
              <a:t>NOx</a:t>
            </a:r>
            <a:r>
              <a:rPr lang="nl-BE" sz="2000" dirty="0"/>
              <a:t>, PFAS</a:t>
            </a:r>
          </a:p>
          <a:p>
            <a:r>
              <a:rPr lang="nl-BE" sz="2000" dirty="0"/>
              <a:t>Vele gezondheidseffecten o.a. verhoogd risico op astma en allergie (FLEHS)</a:t>
            </a:r>
          </a:p>
        </p:txBody>
      </p:sp>
    </p:spTree>
    <p:extLst>
      <p:ext uri="{BB962C8B-B14F-4D97-AF65-F5344CB8AC3E}">
        <p14:creationId xmlns:p14="http://schemas.microsoft.com/office/powerpoint/2010/main" val="258636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1" name="Title 1"/>
          <p:cNvSpPr>
            <a:spLocks noGrp="1"/>
          </p:cNvSpPr>
          <p:nvPr>
            <p:ph type="title"/>
          </p:nvPr>
        </p:nvSpPr>
        <p:spPr>
          <a:xfrm>
            <a:off x="1043631" y="809898"/>
            <a:ext cx="9942716" cy="1554480"/>
          </a:xfrm>
        </p:spPr>
        <p:txBody>
          <a:bodyPr anchor="ctr">
            <a:normAutofit/>
          </a:bodyPr>
          <a:lstStyle/>
          <a:p>
            <a:pPr eaLnBrk="1" hangingPunct="1"/>
            <a:r>
              <a:rPr lang="nl-BE" sz="4800"/>
              <a:t>Dioxines (en PCBs)</a:t>
            </a:r>
          </a:p>
        </p:txBody>
      </p:sp>
      <p:sp>
        <p:nvSpPr>
          <p:cNvPr id="3" name="Content Placeholder 2"/>
          <p:cNvSpPr>
            <a:spLocks noGrp="1"/>
          </p:cNvSpPr>
          <p:nvPr>
            <p:ph idx="1"/>
          </p:nvPr>
        </p:nvSpPr>
        <p:spPr>
          <a:xfrm>
            <a:off x="1045028" y="2590529"/>
            <a:ext cx="9941319" cy="3894780"/>
          </a:xfrm>
        </p:spPr>
        <p:txBody>
          <a:bodyPr rtlCol="0" anchor="ctr">
            <a:normAutofit/>
          </a:bodyPr>
          <a:lstStyle/>
          <a:p>
            <a:pPr eaLnBrk="1" fontAlgn="auto" hangingPunct="1">
              <a:spcAft>
                <a:spcPts val="0"/>
              </a:spcAft>
              <a:defRPr/>
            </a:pPr>
            <a:r>
              <a:rPr lang="nl-BE" sz="1800" dirty="0"/>
              <a:t>Gevormd bij verbrandingsprocessen: huisvuil- en industriële verbranding, staalindustrie, recyclage van metalen, cementovens, uitlaatgassen, sigarettenrook, hout- en kolenkachels en afvalverbranding in tuinen</a:t>
            </a:r>
          </a:p>
          <a:p>
            <a:pPr eaLnBrk="1" fontAlgn="auto" hangingPunct="1">
              <a:spcAft>
                <a:spcPts val="0"/>
              </a:spcAft>
              <a:defRPr/>
            </a:pPr>
            <a:r>
              <a:rPr lang="nl-BE" sz="1800" dirty="0" err="1"/>
              <a:t>PCBs</a:t>
            </a:r>
            <a:r>
              <a:rPr lang="nl-BE" sz="1800" dirty="0"/>
              <a:t>: vroeger ook productie, sinds jaren ‘70 verboden. Historische blootstelling</a:t>
            </a:r>
          </a:p>
          <a:p>
            <a:pPr eaLnBrk="1" fontAlgn="auto" hangingPunct="1">
              <a:spcAft>
                <a:spcPts val="0"/>
              </a:spcAft>
              <a:defRPr/>
            </a:pPr>
            <a:r>
              <a:rPr lang="nl-BE" sz="1800" dirty="0"/>
              <a:t>In de jaren 90 was de uitstoot een factor 10 tot 15 keer hoger dan nu</a:t>
            </a:r>
          </a:p>
          <a:p>
            <a:pPr eaLnBrk="1" fontAlgn="auto" hangingPunct="1">
              <a:spcAft>
                <a:spcPts val="0"/>
              </a:spcAft>
              <a:defRPr/>
            </a:pPr>
            <a:r>
              <a:rPr lang="nl-BE" sz="1800" dirty="0"/>
              <a:t>Momenteel 29% van de totale dioxine uitstoot in Vlaanderen door houtverbranding (VMM, 2020)</a:t>
            </a:r>
          </a:p>
          <a:p>
            <a:pPr eaLnBrk="1" fontAlgn="auto" hangingPunct="1">
              <a:spcAft>
                <a:spcPts val="0"/>
              </a:spcAft>
              <a:defRPr/>
            </a:pPr>
            <a:r>
              <a:rPr lang="nl-BE" sz="1800" dirty="0"/>
              <a:t>Blootstelling: 90% via voeding, o.a. vette vis, volle melk en melkproducten, vet vlees </a:t>
            </a:r>
          </a:p>
          <a:p>
            <a:pPr eaLnBrk="1" fontAlgn="auto" hangingPunct="1">
              <a:spcAft>
                <a:spcPts val="0"/>
              </a:spcAft>
              <a:defRPr/>
            </a:pPr>
            <a:r>
              <a:rPr lang="nl-BE" sz="1800" dirty="0"/>
              <a:t>Gezondheid: kankerverwekkend, </a:t>
            </a:r>
            <a:r>
              <a:rPr lang="nl-BE" sz="1800" dirty="0" err="1"/>
              <a:t>hormoonverstorend</a:t>
            </a:r>
            <a:r>
              <a:rPr lang="nl-BE" sz="1800" dirty="0"/>
              <a:t>, ontstaan van allergieën</a:t>
            </a:r>
          </a:p>
          <a:p>
            <a:pPr eaLnBrk="1" fontAlgn="auto" hangingPunct="1">
              <a:spcAft>
                <a:spcPts val="0"/>
              </a:spcAft>
              <a:defRPr/>
            </a:pPr>
            <a:r>
              <a:rPr lang="nl-BE" sz="1800" dirty="0"/>
              <a:t>Advies: niet stoken </a:t>
            </a:r>
            <a:r>
              <a:rPr lang="nl-BE" sz="1800" dirty="0" err="1"/>
              <a:t>id</a:t>
            </a:r>
            <a:r>
              <a:rPr lang="nl-BE" sz="1800" dirty="0"/>
              <a:t> tuin, gezond/niet stoken binnenshuis, denk ook aan kaarsen, wierook, verluchten, let op met houtassen, eigen eieren, komkommerachtigen</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1683" name="aui_3_2_0_1218" descr="GHS06"/>
          <p:cNvPicPr>
            <a:picLocks noChangeAspect="1" noChangeArrowheads="1"/>
          </p:cNvPicPr>
          <p:nvPr/>
        </p:nvPicPr>
        <p:blipFill>
          <a:blip r:embed="rId3"/>
          <a:srcRect/>
          <a:stretch>
            <a:fillRect/>
          </a:stretch>
        </p:blipFill>
        <p:spPr bwMode="auto">
          <a:xfrm>
            <a:off x="10333507" y="1036049"/>
            <a:ext cx="933450" cy="9334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29" name="Rectangle 2"/>
          <p:cNvSpPr>
            <a:spLocks noGrp="1"/>
          </p:cNvSpPr>
          <p:nvPr>
            <p:ph type="title"/>
          </p:nvPr>
        </p:nvSpPr>
        <p:spPr>
          <a:xfrm>
            <a:off x="1043631" y="809898"/>
            <a:ext cx="10167708" cy="1554480"/>
          </a:xfrm>
        </p:spPr>
        <p:txBody>
          <a:bodyPr anchor="ctr">
            <a:normAutofit/>
          </a:bodyPr>
          <a:lstStyle/>
          <a:p>
            <a:r>
              <a:rPr lang="nl-BE" sz="4800" dirty="0" err="1"/>
              <a:t>Polyaromatische</a:t>
            </a:r>
            <a:r>
              <a:rPr lang="nl-BE" sz="4800" dirty="0"/>
              <a:t> koolwaterstoffen (</a:t>
            </a:r>
            <a:r>
              <a:rPr lang="nl-BE" sz="4800" dirty="0" err="1"/>
              <a:t>PAKs</a:t>
            </a:r>
            <a:r>
              <a:rPr lang="nl-BE" sz="4800" dirty="0"/>
              <a:t>)</a:t>
            </a:r>
            <a:endParaRPr lang="nl-NL" sz="4800" dirty="0"/>
          </a:p>
        </p:txBody>
      </p:sp>
      <p:sp>
        <p:nvSpPr>
          <p:cNvPr id="73730" name="Rectangle 3"/>
          <p:cNvSpPr>
            <a:spLocks noGrp="1"/>
          </p:cNvSpPr>
          <p:nvPr>
            <p:ph type="body" idx="1"/>
          </p:nvPr>
        </p:nvSpPr>
        <p:spPr>
          <a:xfrm>
            <a:off x="1045028" y="2736131"/>
            <a:ext cx="9941319" cy="3924982"/>
          </a:xfrm>
        </p:spPr>
        <p:txBody>
          <a:bodyPr anchor="ctr">
            <a:normAutofit/>
          </a:bodyPr>
          <a:lstStyle/>
          <a:p>
            <a:r>
              <a:rPr lang="nl-BE" sz="2000" dirty="0"/>
              <a:t>Groep van stoffen, o.a. naftaleen, </a:t>
            </a:r>
            <a:r>
              <a:rPr lang="nl-BE" sz="2000" dirty="0" err="1"/>
              <a:t>fenantreen</a:t>
            </a:r>
            <a:r>
              <a:rPr lang="nl-BE" sz="2000" dirty="0"/>
              <a:t>, </a:t>
            </a:r>
            <a:r>
              <a:rPr lang="nl-BE" sz="2000" dirty="0" err="1"/>
              <a:t>benzo</a:t>
            </a:r>
            <a:r>
              <a:rPr lang="nl-BE" sz="2000" dirty="0"/>
              <a:t>[a]</a:t>
            </a:r>
            <a:r>
              <a:rPr lang="nl-BE" sz="2000" dirty="0" err="1"/>
              <a:t>pyreen</a:t>
            </a:r>
            <a:endParaRPr lang="nl-BE" sz="2000" dirty="0"/>
          </a:p>
          <a:p>
            <a:r>
              <a:rPr lang="nl-BE" sz="2000" dirty="0"/>
              <a:t>Gevormd bij verbranding van organisch materiaal</a:t>
            </a:r>
          </a:p>
          <a:p>
            <a:r>
              <a:rPr lang="nl-BE" sz="2000" dirty="0"/>
              <a:t>Natuurlijk (vulkanen), menselijk (verbranding, verkeer, sigaretten,…)</a:t>
            </a:r>
          </a:p>
          <a:p>
            <a:r>
              <a:rPr lang="nl-BE" sz="2000" dirty="0"/>
              <a:t>Opname via lucht en voeding</a:t>
            </a:r>
          </a:p>
          <a:p>
            <a:r>
              <a:rPr lang="nl-BE" sz="2000" dirty="0"/>
              <a:t>Binden aan fijn stof, reageren met </a:t>
            </a:r>
            <a:r>
              <a:rPr lang="nl-BE" sz="2000" dirty="0" err="1"/>
              <a:t>oa</a:t>
            </a:r>
            <a:r>
              <a:rPr lang="nl-BE" sz="2000" dirty="0"/>
              <a:t> stikstof en zuurstof =&gt; vele vormen</a:t>
            </a:r>
          </a:p>
          <a:p>
            <a:r>
              <a:rPr lang="nl-BE" sz="2000" dirty="0"/>
              <a:t>Kankerverwekkend (</a:t>
            </a:r>
            <a:r>
              <a:rPr lang="nl-BE" sz="2000" dirty="0" err="1"/>
              <a:t>BaP</a:t>
            </a:r>
            <a:r>
              <a:rPr lang="nl-BE" sz="2000" dirty="0"/>
              <a:t>: IARC Klasse 1)</a:t>
            </a:r>
          </a:p>
          <a:p>
            <a:r>
              <a:rPr lang="nl-BE" sz="2000" b="0" i="0" u="none" strike="noStrike" baseline="0" dirty="0"/>
              <a:t>FLEHS I, II en III: dosis-effect relaties tussen blootstelling aan </a:t>
            </a:r>
            <a:r>
              <a:rPr lang="nl-BE" sz="2000" b="0" i="0" u="none" strike="noStrike" baseline="0" dirty="0" err="1"/>
              <a:t>PAKs</a:t>
            </a:r>
            <a:r>
              <a:rPr lang="nl-BE" sz="2000" b="0" i="0" u="none" strike="noStrike" baseline="0" dirty="0"/>
              <a:t> en DNA-schade</a:t>
            </a:r>
          </a:p>
          <a:p>
            <a:r>
              <a:rPr lang="nl-BE" sz="2000" b="0" i="0" u="none" strike="noStrike" dirty="0">
                <a:effectLst/>
              </a:rPr>
              <a:t>FLEHS IV : Roken binnenshuis</a:t>
            </a:r>
            <a:r>
              <a:rPr lang="nl-BE" sz="2000" dirty="0"/>
              <a:t> en </a:t>
            </a:r>
            <a:r>
              <a:rPr lang="nl-BE" sz="2000" b="0" i="0" u="none" strike="noStrike" dirty="0">
                <a:effectLst/>
              </a:rPr>
              <a:t>frequent gebruik van een kachel geeft hogere gehaltes aan </a:t>
            </a:r>
            <a:r>
              <a:rPr lang="nl-BE" sz="2000" b="0" i="0" u="none" strike="noStrike" dirty="0" err="1">
                <a:effectLst/>
              </a:rPr>
              <a:t>PAKs</a:t>
            </a:r>
            <a:r>
              <a:rPr lang="nl-BE" sz="2000" b="0" i="0" u="none" strike="noStrike" dirty="0">
                <a:effectLst/>
              </a:rPr>
              <a:t> in urine van jongeren. Ook relatie tussen </a:t>
            </a:r>
            <a:r>
              <a:rPr lang="nl-BE" sz="2000" b="0" i="0" u="none" strike="noStrike" dirty="0" err="1">
                <a:effectLst/>
              </a:rPr>
              <a:t>PAKs</a:t>
            </a:r>
            <a:r>
              <a:rPr lang="nl-BE" sz="2000" b="0" i="0" u="none" strike="noStrike" dirty="0">
                <a:effectLst/>
              </a:rPr>
              <a:t> en </a:t>
            </a:r>
            <a:r>
              <a:rPr lang="nl-BE" sz="2000" b="0" i="0" u="none" strike="noStrike" baseline="0" dirty="0">
                <a:solidFill>
                  <a:srgbClr val="000000"/>
                </a:solidFill>
              </a:rPr>
              <a:t>fysiologische stress en immuun onderdrukking (N/L ratio en cortisol)</a:t>
            </a:r>
            <a:endParaRPr lang="nl-BE" sz="2000" b="0" i="0" u="none" strike="noStrike" dirty="0">
              <a:effectLst/>
            </a:endParaRPr>
          </a:p>
          <a:p>
            <a:endParaRPr lang="nl-NL" sz="1700" dirty="0"/>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nummer 3">
            <a:extLst>
              <a:ext uri="{FF2B5EF4-FFF2-40B4-BE49-F238E27FC236}">
                <a16:creationId xmlns:a16="http://schemas.microsoft.com/office/drawing/2014/main" id="{B309C016-D724-4EFA-9CD5-405DDCBA29A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Verdana" panose="020B0604030504040204" pitchFamily="34" charset="0"/>
              <a:buChar char=" "/>
              <a:defRPr sz="4000">
                <a:solidFill>
                  <a:srgbClr val="5F604A"/>
                </a:solidFill>
                <a:latin typeface="Verdana" panose="020B0604030504040204" pitchFamily="34" charset="0"/>
              </a:defRPr>
            </a:lvl1pPr>
            <a:lvl2pPr marL="742950" indent="-285750">
              <a:spcBef>
                <a:spcPct val="20000"/>
              </a:spcBef>
              <a:buChar char="–"/>
              <a:defRPr sz="3000">
                <a:solidFill>
                  <a:srgbClr val="7F7358"/>
                </a:solidFill>
                <a:latin typeface="Verdana" panose="020B0604030504040204" pitchFamily="34" charset="0"/>
              </a:defRPr>
            </a:lvl2pPr>
            <a:lvl3pPr marL="1143000" indent="-228600">
              <a:spcBef>
                <a:spcPct val="20000"/>
              </a:spcBef>
              <a:buChar char="–"/>
              <a:defRPr sz="2400">
                <a:solidFill>
                  <a:srgbClr val="7F7358"/>
                </a:solidFill>
                <a:latin typeface="Verdana" panose="020B0604030504040204" pitchFamily="34" charset="0"/>
              </a:defRPr>
            </a:lvl3pPr>
            <a:lvl4pPr marL="1600200" indent="-228600">
              <a:spcBef>
                <a:spcPct val="20000"/>
              </a:spcBef>
              <a:buChar char="–"/>
              <a:defRPr sz="2000">
                <a:solidFill>
                  <a:srgbClr val="7F7358"/>
                </a:solidFill>
                <a:latin typeface="Verdana" panose="020B0604030504040204" pitchFamily="34" charset="0"/>
              </a:defRPr>
            </a:lvl4pPr>
            <a:lvl5pPr marL="2057400" indent="-228600">
              <a:spcBef>
                <a:spcPct val="20000"/>
              </a:spcBef>
              <a:buChar char="»"/>
              <a:defRPr sz="2000">
                <a:solidFill>
                  <a:srgbClr val="7F7358"/>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7F7358"/>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7F7358"/>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7F7358"/>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7F7358"/>
                </a:solidFill>
                <a:latin typeface="Verdana" panose="020B0604030504040204" pitchFamily="34" charset="0"/>
              </a:defRPr>
            </a:lvl9pPr>
          </a:lstStyle>
          <a:p>
            <a:pPr>
              <a:spcBef>
                <a:spcPct val="0"/>
              </a:spcBef>
              <a:buFontTx/>
              <a:buNone/>
            </a:pPr>
            <a:fld id="{609AF43F-25BD-43AF-B73E-7121B832FAEF}" type="slidenum">
              <a:rPr lang="nl-NL" altLang="nl-BE" sz="1000">
                <a:solidFill>
                  <a:schemeClr val="bg1"/>
                </a:solidFill>
              </a:rPr>
              <a:pPr>
                <a:spcBef>
                  <a:spcPct val="0"/>
                </a:spcBef>
                <a:buFontTx/>
                <a:buNone/>
              </a:pPr>
              <a:t>8</a:t>
            </a:fld>
            <a:endParaRPr lang="nl-NL" altLang="nl-BE" sz="1000">
              <a:solidFill>
                <a:schemeClr val="bg1"/>
              </a:solidFill>
            </a:endParaRPr>
          </a:p>
        </p:txBody>
      </p:sp>
      <p:pic>
        <p:nvPicPr>
          <p:cNvPr id="61443" name="Picture 2">
            <a:extLst>
              <a:ext uri="{FF2B5EF4-FFF2-40B4-BE49-F238E27FC236}">
                <a16:creationId xmlns:a16="http://schemas.microsoft.com/office/drawing/2014/main" id="{396B7202-8FEA-4581-B1E2-C177747C3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0" t="10951" r="7915" b="60561"/>
          <a:stretch>
            <a:fillRect/>
          </a:stretch>
        </p:blipFill>
        <p:spPr bwMode="auto">
          <a:xfrm>
            <a:off x="1603375" y="0"/>
            <a:ext cx="6437382" cy="377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a:extLst>
              <a:ext uri="{FF2B5EF4-FFF2-40B4-BE49-F238E27FC236}">
                <a16:creationId xmlns:a16="http://schemas.microsoft.com/office/drawing/2014/main" id="{7C71ED9A-2726-491C-85EA-1229AD07B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0" t="56667" r="2020" b="23334"/>
          <a:stretch>
            <a:fillRect/>
          </a:stretch>
        </p:blipFill>
        <p:spPr bwMode="auto">
          <a:xfrm>
            <a:off x="2743200" y="3557588"/>
            <a:ext cx="79248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kstvak 6">
            <a:extLst>
              <a:ext uri="{FF2B5EF4-FFF2-40B4-BE49-F238E27FC236}">
                <a16:creationId xmlns:a16="http://schemas.microsoft.com/office/drawing/2014/main" id="{97731307-9011-47EB-AE51-AE8BAF0142B3}"/>
              </a:ext>
            </a:extLst>
          </p:cNvPr>
          <p:cNvSpPr txBox="1">
            <a:spLocks noChangeArrowheads="1"/>
          </p:cNvSpPr>
          <p:nvPr/>
        </p:nvSpPr>
        <p:spPr bwMode="auto">
          <a:xfrm>
            <a:off x="402191" y="6233319"/>
            <a:ext cx="1458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rdana" panose="020B0604030504040204" pitchFamily="34" charset="0"/>
              <a:buChar char=" "/>
              <a:defRPr sz="4000">
                <a:solidFill>
                  <a:srgbClr val="5F604A"/>
                </a:solidFill>
                <a:latin typeface="Verdana" panose="020B0604030504040204" pitchFamily="34" charset="0"/>
              </a:defRPr>
            </a:lvl1pPr>
            <a:lvl2pPr marL="742950" indent="-285750">
              <a:spcBef>
                <a:spcPct val="20000"/>
              </a:spcBef>
              <a:buChar char="–"/>
              <a:defRPr sz="3000">
                <a:solidFill>
                  <a:srgbClr val="7F7358"/>
                </a:solidFill>
                <a:latin typeface="Verdana" panose="020B0604030504040204" pitchFamily="34" charset="0"/>
              </a:defRPr>
            </a:lvl2pPr>
            <a:lvl3pPr marL="1143000" indent="-228600">
              <a:spcBef>
                <a:spcPct val="20000"/>
              </a:spcBef>
              <a:buChar char="–"/>
              <a:defRPr sz="2400">
                <a:solidFill>
                  <a:srgbClr val="7F7358"/>
                </a:solidFill>
                <a:latin typeface="Verdana" panose="020B0604030504040204" pitchFamily="34" charset="0"/>
              </a:defRPr>
            </a:lvl3pPr>
            <a:lvl4pPr marL="1600200" indent="-228600">
              <a:spcBef>
                <a:spcPct val="20000"/>
              </a:spcBef>
              <a:buChar char="–"/>
              <a:defRPr sz="2000">
                <a:solidFill>
                  <a:srgbClr val="7F7358"/>
                </a:solidFill>
                <a:latin typeface="Verdana" panose="020B0604030504040204" pitchFamily="34" charset="0"/>
              </a:defRPr>
            </a:lvl4pPr>
            <a:lvl5pPr marL="2057400" indent="-228600">
              <a:spcBef>
                <a:spcPct val="20000"/>
              </a:spcBef>
              <a:buChar char="»"/>
              <a:defRPr sz="2000">
                <a:solidFill>
                  <a:srgbClr val="7F7358"/>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7F7358"/>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7F7358"/>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7F7358"/>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7F7358"/>
                </a:solidFill>
                <a:latin typeface="Verdana" panose="020B0604030504040204" pitchFamily="34" charset="0"/>
              </a:defRPr>
            </a:lvl9pPr>
          </a:lstStyle>
          <a:p>
            <a:pPr>
              <a:spcBef>
                <a:spcPct val="0"/>
              </a:spcBef>
              <a:buFontTx/>
              <a:buNone/>
            </a:pPr>
            <a:r>
              <a:rPr lang="nl-BE" altLang="nl-BE" sz="1000" dirty="0">
                <a:solidFill>
                  <a:schemeClr val="tx1"/>
                </a:solidFill>
              </a:rPr>
              <a:t>VMM,2020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9F9EBAFF-967E-4BBD-AB03-C526636F461F}"/>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kern="1200">
                <a:solidFill>
                  <a:schemeClr val="tx1"/>
                </a:solidFill>
                <a:latin typeface="+mj-lt"/>
                <a:ea typeface="+mj-ea"/>
                <a:cs typeface="+mj-cs"/>
              </a:rPr>
              <a:t>Koken &amp; Gasvuren</a:t>
            </a:r>
          </a:p>
        </p:txBody>
      </p:sp>
      <p:sp>
        <p:nvSpPr>
          <p:cNvPr id="4" name="Tekstvak 3">
            <a:extLst>
              <a:ext uri="{FF2B5EF4-FFF2-40B4-BE49-F238E27FC236}">
                <a16:creationId xmlns:a16="http://schemas.microsoft.com/office/drawing/2014/main" id="{038696CF-63A9-4D27-BB34-0935EC607040}"/>
              </a:ext>
            </a:extLst>
          </p:cNvPr>
          <p:cNvSpPr txBox="1"/>
          <p:nvPr/>
        </p:nvSpPr>
        <p:spPr>
          <a:xfrm>
            <a:off x="1045028" y="2704013"/>
            <a:ext cx="9941319" cy="3637599"/>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000" dirty="0" err="1"/>
              <a:t>Gasvuren</a:t>
            </a:r>
            <a:r>
              <a:rPr lang="en-US" sz="2000" dirty="0"/>
              <a:t>: </a:t>
            </a:r>
            <a:r>
              <a:rPr lang="en-US" sz="2000" dirty="0" err="1"/>
              <a:t>verbrandingsgassen</a:t>
            </a:r>
            <a:r>
              <a:rPr lang="en-US" sz="2000" dirty="0"/>
              <a:t> (</a:t>
            </a:r>
            <a:r>
              <a:rPr lang="en-US" sz="2000" dirty="0" err="1"/>
              <a:t>o.a.</a:t>
            </a:r>
            <a:r>
              <a:rPr lang="en-US" sz="2000" dirty="0"/>
              <a:t> PAKs) </a:t>
            </a:r>
            <a:r>
              <a:rPr lang="en-US" sz="2000" dirty="0" err="1"/>
              <a:t>en</a:t>
            </a:r>
            <a:r>
              <a:rPr lang="en-US" sz="2000" dirty="0"/>
              <a:t> </a:t>
            </a:r>
            <a:r>
              <a:rPr lang="en-US" sz="2000" dirty="0" err="1"/>
              <a:t>ook</a:t>
            </a:r>
            <a:r>
              <a:rPr lang="en-US" sz="2000" dirty="0"/>
              <a:t> NO</a:t>
            </a:r>
            <a:r>
              <a:rPr lang="en-US" sz="2000" baseline="-25000" dirty="0"/>
              <a:t>2</a:t>
            </a:r>
            <a:r>
              <a:rPr lang="en-US" sz="2000" dirty="0"/>
              <a:t> </a:t>
            </a:r>
            <a:r>
              <a:rPr lang="en-US" sz="2000" dirty="0" err="1"/>
              <a:t>vrijzetten</a:t>
            </a:r>
            <a:r>
              <a:rPr lang="en-US" sz="2000" dirty="0"/>
              <a:t> (</a:t>
            </a:r>
            <a:r>
              <a:rPr lang="en-US" sz="2000" dirty="0" err="1"/>
              <a:t>irritatie</a:t>
            </a:r>
            <a:r>
              <a:rPr lang="en-US" sz="2000" dirty="0"/>
              <a:t> </a:t>
            </a:r>
            <a:r>
              <a:rPr lang="en-US" sz="2000" dirty="0" err="1"/>
              <a:t>luchtwegen</a:t>
            </a:r>
            <a:r>
              <a:rPr lang="en-US" sz="2000" dirty="0"/>
              <a:t>)</a:t>
            </a:r>
          </a:p>
          <a:p>
            <a:pPr marL="285750" indent="-228600">
              <a:lnSpc>
                <a:spcPct val="90000"/>
              </a:lnSpc>
              <a:spcAft>
                <a:spcPts val="600"/>
              </a:spcAft>
              <a:buFont typeface="Arial" panose="020B0604020202020204" pitchFamily="34" charset="0"/>
              <a:buChar char="•"/>
            </a:pPr>
            <a:r>
              <a:rPr lang="en-US" sz="2000" b="0" i="0" dirty="0" err="1">
                <a:effectLst/>
              </a:rPr>
              <a:t>Kies</a:t>
            </a:r>
            <a:r>
              <a:rPr lang="en-US" sz="2000" b="0" i="0" dirty="0">
                <a:effectLst/>
              </a:rPr>
              <a:t> </a:t>
            </a:r>
            <a:r>
              <a:rPr lang="en-US" sz="2000" b="0" i="0" dirty="0" err="1">
                <a:effectLst/>
              </a:rPr>
              <a:t>een</a:t>
            </a:r>
            <a:r>
              <a:rPr lang="en-US" sz="2000" b="0" i="0" dirty="0">
                <a:effectLst/>
              </a:rPr>
              <a:t> </a:t>
            </a:r>
            <a:r>
              <a:rPr lang="en-US" sz="2000" b="0" i="0" dirty="0" err="1">
                <a:effectLst/>
              </a:rPr>
              <a:t>afzuigkap</a:t>
            </a:r>
            <a:r>
              <a:rPr lang="en-US" sz="2000" b="0" i="0" dirty="0">
                <a:effectLst/>
              </a:rPr>
              <a:t> met </a:t>
            </a:r>
            <a:r>
              <a:rPr lang="en-US" sz="2000" b="0" i="0" dirty="0" err="1">
                <a:effectLst/>
              </a:rPr>
              <a:t>afvoer</a:t>
            </a:r>
            <a:r>
              <a:rPr lang="en-US" sz="2000" b="0" i="0" dirty="0">
                <a:effectLst/>
              </a:rPr>
              <a:t> </a:t>
            </a:r>
            <a:r>
              <a:rPr lang="en-US" sz="2000" b="0" i="0" dirty="0" err="1">
                <a:effectLst/>
              </a:rPr>
              <a:t>naar</a:t>
            </a:r>
            <a:r>
              <a:rPr lang="en-US" sz="2000" b="0" i="0" dirty="0">
                <a:effectLst/>
              </a:rPr>
              <a:t> </a:t>
            </a:r>
            <a:r>
              <a:rPr lang="en-US" sz="2000" b="0" i="0" dirty="0" err="1">
                <a:effectLst/>
              </a:rPr>
              <a:t>buiten</a:t>
            </a:r>
            <a:r>
              <a:rPr lang="en-US" sz="2000" b="0" i="0" dirty="0">
                <a:effectLst/>
              </a:rPr>
              <a:t> </a:t>
            </a:r>
            <a:r>
              <a:rPr lang="en-US" sz="2000" b="0" i="0" dirty="0" err="1">
                <a:effectLst/>
              </a:rPr>
              <a:t>en</a:t>
            </a:r>
            <a:r>
              <a:rPr lang="en-US" sz="2000" b="0" i="0" dirty="0">
                <a:effectLst/>
              </a:rPr>
              <a:t> </a:t>
            </a:r>
            <a:r>
              <a:rPr lang="en-US" sz="2000" b="0" i="0" dirty="0" err="1">
                <a:effectLst/>
              </a:rPr>
              <a:t>geen</a:t>
            </a:r>
            <a:r>
              <a:rPr lang="en-US" sz="2000" b="0" i="0" dirty="0">
                <a:effectLst/>
              </a:rPr>
              <a:t> </a:t>
            </a:r>
            <a:r>
              <a:rPr lang="en-US" sz="2000" b="0" i="0" dirty="0" err="1">
                <a:effectLst/>
              </a:rPr>
              <a:t>recirculatie-afzuigkap</a:t>
            </a:r>
            <a:endParaRPr lang="en-US" sz="2000" dirty="0"/>
          </a:p>
          <a:p>
            <a:pPr marL="285750" indent="-228600">
              <a:lnSpc>
                <a:spcPct val="90000"/>
              </a:lnSpc>
              <a:spcAft>
                <a:spcPts val="600"/>
              </a:spcAft>
              <a:buFont typeface="Arial" panose="020B0604020202020204" pitchFamily="34" charset="0"/>
              <a:buChar char="•"/>
            </a:pPr>
            <a:r>
              <a:rPr lang="en-US" sz="2000" b="0" i="0" dirty="0" err="1">
                <a:effectLst/>
              </a:rPr>
              <a:t>Recirculatiekappen</a:t>
            </a:r>
            <a:r>
              <a:rPr lang="en-US" sz="2000" dirty="0"/>
              <a:t>: </a:t>
            </a:r>
            <a:r>
              <a:rPr lang="en-US" sz="2000" b="0" i="0" dirty="0">
                <a:effectLst/>
              </a:rPr>
              <a:t>in </a:t>
            </a:r>
            <a:r>
              <a:rPr lang="en-US" sz="2000" b="0" i="0" dirty="0" err="1">
                <a:effectLst/>
              </a:rPr>
              <a:t>beperkte</a:t>
            </a:r>
            <a:r>
              <a:rPr lang="en-US" sz="2000" b="0" i="0" dirty="0">
                <a:effectLst/>
              </a:rPr>
              <a:t> mate </a:t>
            </a:r>
            <a:r>
              <a:rPr lang="en-US" sz="2000" b="0" i="0" dirty="0" err="1">
                <a:effectLst/>
              </a:rPr>
              <a:t>fijn</a:t>
            </a:r>
            <a:r>
              <a:rPr lang="en-US" sz="2000" b="0" i="0" dirty="0">
                <a:effectLst/>
              </a:rPr>
              <a:t> </a:t>
            </a:r>
            <a:r>
              <a:rPr lang="en-US" sz="2000" b="0" i="0" dirty="0" err="1">
                <a:effectLst/>
              </a:rPr>
              <a:t>stof</a:t>
            </a:r>
            <a:r>
              <a:rPr lang="en-US" sz="2000" b="0" i="0" dirty="0">
                <a:effectLst/>
              </a:rPr>
              <a:t> </a:t>
            </a:r>
            <a:r>
              <a:rPr lang="en-US" sz="2000" b="0" i="0" dirty="0" err="1">
                <a:effectLst/>
              </a:rPr>
              <a:t>en</a:t>
            </a:r>
            <a:r>
              <a:rPr lang="en-US" sz="2000" b="0" i="0" dirty="0">
                <a:effectLst/>
              </a:rPr>
              <a:t> </a:t>
            </a:r>
            <a:r>
              <a:rPr lang="en-US" sz="2000" b="0" i="0" dirty="0" err="1">
                <a:effectLst/>
              </a:rPr>
              <a:t>stikstofdioxide</a:t>
            </a:r>
            <a:r>
              <a:rPr lang="en-US" sz="2000" b="0" i="0" dirty="0">
                <a:effectLst/>
              </a:rPr>
              <a:t> </a:t>
            </a:r>
            <a:r>
              <a:rPr lang="en-US" sz="2000" b="0" i="0" dirty="0" err="1">
                <a:effectLst/>
              </a:rPr>
              <a:t>afvangen</a:t>
            </a:r>
            <a:r>
              <a:rPr lang="en-US" sz="2000" b="0" i="0" dirty="0">
                <a:effectLst/>
              </a:rPr>
              <a:t> (</a:t>
            </a:r>
            <a:r>
              <a:rPr lang="en-US" sz="2000" b="0" i="0" dirty="0" err="1">
                <a:effectLst/>
              </a:rPr>
              <a:t>verzadigd</a:t>
            </a:r>
            <a:r>
              <a:rPr lang="en-US" sz="2000" b="0" i="0" dirty="0">
                <a:effectLst/>
              </a:rPr>
              <a:t> </a:t>
            </a:r>
            <a:r>
              <a:rPr lang="en-US" sz="2000" b="0" i="0" dirty="0" err="1">
                <a:effectLst/>
              </a:rPr>
              <a:t>na</a:t>
            </a:r>
            <a:r>
              <a:rPr lang="en-US" sz="2000" b="0" i="0" dirty="0">
                <a:effectLst/>
              </a:rPr>
              <a:t> 20 </a:t>
            </a:r>
            <a:r>
              <a:rPr lang="en-US" sz="2000" b="0" i="0" dirty="0" err="1">
                <a:effectLst/>
              </a:rPr>
              <a:t>dagen</a:t>
            </a:r>
            <a:r>
              <a:rPr lang="en-US" sz="2000" b="0" i="0" dirty="0">
                <a:effectLst/>
              </a:rPr>
              <a:t>)</a:t>
            </a:r>
          </a:p>
          <a:p>
            <a:pPr marL="285750" indent="-228600">
              <a:lnSpc>
                <a:spcPct val="90000"/>
              </a:lnSpc>
              <a:spcAft>
                <a:spcPts val="600"/>
              </a:spcAft>
              <a:buFont typeface="Arial" panose="020B0604020202020204" pitchFamily="34" charset="0"/>
              <a:buChar char="•"/>
            </a:pPr>
            <a:r>
              <a:rPr lang="en-US" sz="2000" dirty="0" err="1"/>
              <a:t>Koolfilters</a:t>
            </a:r>
            <a:r>
              <a:rPr lang="en-US" sz="2000" dirty="0"/>
              <a:t> van </a:t>
            </a:r>
            <a:r>
              <a:rPr lang="en-US" sz="2000" dirty="0" err="1"/>
              <a:t>dampkappen</a:t>
            </a:r>
            <a:r>
              <a:rPr lang="en-US" sz="2000" dirty="0"/>
              <a:t> met </a:t>
            </a:r>
            <a:r>
              <a:rPr lang="en-US" sz="2000" dirty="0" err="1"/>
              <a:t>recirculatie</a:t>
            </a:r>
            <a:r>
              <a:rPr lang="en-US" sz="2000" dirty="0"/>
              <a:t>: </a:t>
            </a:r>
            <a:r>
              <a:rPr lang="en-US" sz="2000" dirty="0" err="1"/>
              <a:t>na</a:t>
            </a:r>
            <a:r>
              <a:rPr lang="en-US" sz="2000" dirty="0"/>
              <a:t> </a:t>
            </a:r>
            <a:r>
              <a:rPr lang="en-US" sz="2000" dirty="0" err="1"/>
              <a:t>gebruik</a:t>
            </a:r>
            <a:r>
              <a:rPr lang="en-US" sz="2000" dirty="0"/>
              <a:t> van </a:t>
            </a:r>
            <a:r>
              <a:rPr lang="en-US" sz="2000" dirty="0" err="1"/>
              <a:t>enkele</a:t>
            </a:r>
            <a:r>
              <a:rPr lang="en-US" sz="2000" dirty="0"/>
              <a:t> </a:t>
            </a:r>
            <a:r>
              <a:rPr lang="en-US" sz="2000" dirty="0" err="1"/>
              <a:t>maanden</a:t>
            </a:r>
            <a:r>
              <a:rPr lang="en-US" sz="2000" dirty="0"/>
              <a:t> </a:t>
            </a:r>
            <a:r>
              <a:rPr lang="en-US" sz="2000" dirty="0" err="1"/>
              <a:t>nitrosaminen</a:t>
            </a:r>
            <a:r>
              <a:rPr lang="en-US" sz="2000" dirty="0"/>
              <a:t> </a:t>
            </a:r>
            <a:r>
              <a:rPr lang="en-US" sz="2000" dirty="0" err="1"/>
              <a:t>afgeven</a:t>
            </a:r>
            <a:endParaRPr lang="en-US" sz="2000" dirty="0"/>
          </a:p>
          <a:p>
            <a:pPr marL="285750" indent="-228600">
              <a:lnSpc>
                <a:spcPct val="90000"/>
              </a:lnSpc>
              <a:spcAft>
                <a:spcPts val="600"/>
              </a:spcAft>
              <a:buFont typeface="Arial" panose="020B0604020202020204" pitchFamily="34" charset="0"/>
              <a:buChar char="•"/>
            </a:pPr>
            <a:r>
              <a:rPr lang="en-US" sz="2000" dirty="0" err="1"/>
              <a:t>V</a:t>
            </a:r>
            <a:r>
              <a:rPr lang="en-US" sz="2000" b="0" i="0" dirty="0" err="1">
                <a:effectLst/>
              </a:rPr>
              <a:t>oor</a:t>
            </a:r>
            <a:r>
              <a:rPr lang="en-US" sz="2000" b="0" i="0" dirty="0">
                <a:effectLst/>
              </a:rPr>
              <a:t> </a:t>
            </a:r>
            <a:r>
              <a:rPr lang="en-US" sz="2000" b="0" i="0" dirty="0" err="1">
                <a:effectLst/>
              </a:rPr>
              <a:t>een</a:t>
            </a:r>
            <a:r>
              <a:rPr lang="en-US" sz="2000" b="0" i="0" dirty="0">
                <a:effectLst/>
              </a:rPr>
              <a:t> </a:t>
            </a:r>
            <a:r>
              <a:rPr lang="en-US" sz="2000" b="0" i="0" dirty="0" err="1">
                <a:effectLst/>
              </a:rPr>
              <a:t>goede</a:t>
            </a:r>
            <a:r>
              <a:rPr lang="en-US" sz="2000" b="0" i="0" dirty="0">
                <a:effectLst/>
              </a:rPr>
              <a:t> </a:t>
            </a:r>
            <a:r>
              <a:rPr lang="en-US" sz="2000" b="0" i="0" dirty="0" err="1">
                <a:effectLst/>
              </a:rPr>
              <a:t>afzuiging</a:t>
            </a:r>
            <a:r>
              <a:rPr lang="en-US" sz="2000" b="0" i="0" dirty="0">
                <a:effectLst/>
              </a:rPr>
              <a:t>: </a:t>
            </a:r>
            <a:r>
              <a:rPr lang="en-US" sz="2000" b="0" i="0" dirty="0" err="1">
                <a:effectLst/>
              </a:rPr>
              <a:t>minimaal</a:t>
            </a:r>
            <a:r>
              <a:rPr lang="en-US" sz="2000" b="0" i="0" dirty="0">
                <a:effectLst/>
              </a:rPr>
              <a:t> </a:t>
            </a:r>
            <a:r>
              <a:rPr lang="en-US" sz="2000" b="0" i="0" dirty="0" err="1">
                <a:effectLst/>
              </a:rPr>
              <a:t>een</a:t>
            </a:r>
            <a:r>
              <a:rPr lang="en-US" sz="2000" b="0" i="0" dirty="0">
                <a:effectLst/>
              </a:rPr>
              <a:t> </a:t>
            </a:r>
            <a:r>
              <a:rPr lang="en-US" sz="2000" b="0" i="0" dirty="0" err="1">
                <a:effectLst/>
              </a:rPr>
              <a:t>capaciteit</a:t>
            </a:r>
            <a:r>
              <a:rPr lang="en-US" sz="2000" b="0" i="0" dirty="0">
                <a:effectLst/>
              </a:rPr>
              <a:t> van 300 m</a:t>
            </a:r>
            <a:r>
              <a:rPr lang="en-US" sz="2000" b="0" i="0" baseline="30000" dirty="0">
                <a:effectLst/>
              </a:rPr>
              <a:t>3</a:t>
            </a:r>
            <a:r>
              <a:rPr lang="en-US" sz="2000" b="0" i="0" dirty="0">
                <a:effectLst/>
              </a:rPr>
              <a:t>/</a:t>
            </a:r>
            <a:r>
              <a:rPr lang="en-US" sz="2000" b="0" i="0" dirty="0" err="1">
                <a:effectLst/>
              </a:rPr>
              <a:t>uur</a:t>
            </a:r>
            <a:r>
              <a:rPr lang="en-US" sz="2000" b="0" i="0" dirty="0">
                <a:effectLst/>
              </a:rPr>
              <a:t> </a:t>
            </a:r>
            <a:r>
              <a:rPr lang="en-US" sz="2000" b="0" i="0" dirty="0" err="1">
                <a:effectLst/>
              </a:rPr>
              <a:t>nodig</a:t>
            </a:r>
            <a:r>
              <a:rPr lang="en-US" sz="2000" dirty="0"/>
              <a:t> </a:t>
            </a:r>
            <a:r>
              <a:rPr lang="en-US" sz="2000" b="0" i="0" dirty="0" err="1">
                <a:effectLst/>
              </a:rPr>
              <a:t>tijdens</a:t>
            </a:r>
            <a:r>
              <a:rPr lang="en-US" sz="2000" b="0" i="0" dirty="0">
                <a:effectLst/>
              </a:rPr>
              <a:t> het </a:t>
            </a:r>
            <a:r>
              <a:rPr lang="en-US" sz="2000" b="0" i="0" dirty="0" err="1">
                <a:effectLst/>
              </a:rPr>
              <a:t>koken</a:t>
            </a:r>
            <a:endParaRPr lang="en-US" sz="2000" b="0" i="0" dirty="0">
              <a:effectLst/>
            </a:endParaRPr>
          </a:p>
          <a:p>
            <a:pPr marL="285750" indent="-228600">
              <a:lnSpc>
                <a:spcPct val="90000"/>
              </a:lnSpc>
              <a:spcAft>
                <a:spcPts val="600"/>
              </a:spcAft>
              <a:buFont typeface="Arial" panose="020B0604020202020204" pitchFamily="34" charset="0"/>
              <a:buChar char="•"/>
            </a:pPr>
            <a:r>
              <a:rPr lang="en-US" sz="2000" b="0" i="0" dirty="0">
                <a:effectLst/>
              </a:rPr>
              <a:t>Na het </a:t>
            </a:r>
            <a:r>
              <a:rPr lang="en-US" sz="2000" b="0" i="0" dirty="0" err="1">
                <a:effectLst/>
              </a:rPr>
              <a:t>koken</a:t>
            </a:r>
            <a:r>
              <a:rPr lang="en-US" sz="2000" b="0" i="0" dirty="0">
                <a:effectLst/>
              </a:rPr>
              <a:t> </a:t>
            </a:r>
            <a:r>
              <a:rPr lang="en-US" sz="2000" b="0" i="0" dirty="0" err="1">
                <a:effectLst/>
              </a:rPr>
              <a:t>dampkap</a:t>
            </a:r>
            <a:r>
              <a:rPr lang="en-US" sz="2000" b="0" i="0" dirty="0">
                <a:effectLst/>
              </a:rPr>
              <a:t> </a:t>
            </a:r>
            <a:r>
              <a:rPr lang="en-US" sz="2000" b="0" i="0" dirty="0" err="1">
                <a:effectLst/>
              </a:rPr>
              <a:t>nog</a:t>
            </a:r>
            <a:r>
              <a:rPr lang="en-US" sz="2000" b="0" i="0" dirty="0">
                <a:effectLst/>
              </a:rPr>
              <a:t> 1u </a:t>
            </a:r>
            <a:r>
              <a:rPr lang="en-US" sz="2000" b="0" i="0" dirty="0" err="1">
                <a:effectLst/>
              </a:rPr>
              <a:t>aan</a:t>
            </a:r>
            <a:r>
              <a:rPr lang="en-US" sz="2000" b="0" i="0" dirty="0">
                <a:effectLst/>
              </a:rPr>
              <a:t> laten </a:t>
            </a:r>
          </a:p>
          <a:p>
            <a:pPr marL="285750" indent="-228600">
              <a:lnSpc>
                <a:spcPct val="90000"/>
              </a:lnSpc>
              <a:spcAft>
                <a:spcPts val="600"/>
              </a:spcAft>
              <a:buFont typeface="Arial" panose="020B0604020202020204" pitchFamily="34" charset="0"/>
              <a:buChar char="•"/>
            </a:pPr>
            <a:r>
              <a:rPr lang="en-US" sz="2000" dirty="0" err="1"/>
              <a:t>C</a:t>
            </a:r>
            <a:r>
              <a:rPr lang="en-US" sz="2000" b="0" i="0" dirty="0" err="1">
                <a:effectLst/>
              </a:rPr>
              <a:t>oncentratie</a:t>
            </a:r>
            <a:r>
              <a:rPr lang="en-US" sz="2000" b="0" i="0" dirty="0">
                <a:effectLst/>
              </a:rPr>
              <a:t> </a:t>
            </a:r>
            <a:r>
              <a:rPr lang="en-US" sz="2000" b="0" i="0" dirty="0" err="1">
                <a:effectLst/>
              </a:rPr>
              <a:t>fijnstof</a:t>
            </a:r>
            <a:r>
              <a:rPr lang="en-US" sz="2000" b="0" i="0" dirty="0">
                <a:effectLst/>
              </a:rPr>
              <a:t> </a:t>
            </a:r>
            <a:r>
              <a:rPr lang="en-US" sz="2000" b="0" i="0" dirty="0" err="1">
                <a:effectLst/>
              </a:rPr>
              <a:t>gedurende</a:t>
            </a:r>
            <a:r>
              <a:rPr lang="en-US" sz="2000" b="0" i="0" dirty="0">
                <a:effectLst/>
              </a:rPr>
              <a:t> </a:t>
            </a:r>
            <a:r>
              <a:rPr lang="en-US" sz="2000" b="0" i="0" dirty="0" err="1">
                <a:effectLst/>
              </a:rPr>
              <a:t>enkele</a:t>
            </a:r>
            <a:r>
              <a:rPr lang="en-US" sz="2000" b="0" i="0" dirty="0">
                <a:effectLst/>
              </a:rPr>
              <a:t> </a:t>
            </a:r>
            <a:r>
              <a:rPr lang="en-US" sz="2000" b="0" i="0" dirty="0" err="1">
                <a:effectLst/>
              </a:rPr>
              <a:t>uren</a:t>
            </a:r>
            <a:r>
              <a:rPr lang="en-US" sz="2000" b="0" i="0" dirty="0">
                <a:effectLst/>
              </a:rPr>
              <a:t> </a:t>
            </a:r>
            <a:r>
              <a:rPr lang="en-US" sz="2000" b="0" i="0" dirty="0" err="1">
                <a:effectLst/>
              </a:rPr>
              <a:t>na</a:t>
            </a:r>
            <a:r>
              <a:rPr lang="en-US" sz="2000" b="0" i="0" dirty="0">
                <a:effectLst/>
              </a:rPr>
              <a:t> het </a:t>
            </a:r>
            <a:r>
              <a:rPr lang="en-US" sz="2000" b="0" i="0" dirty="0" err="1">
                <a:effectLst/>
              </a:rPr>
              <a:t>koken</a:t>
            </a:r>
            <a:r>
              <a:rPr lang="en-US" sz="2000" b="0" i="0" dirty="0">
                <a:effectLst/>
              </a:rPr>
              <a:t> </a:t>
            </a:r>
            <a:r>
              <a:rPr lang="en-US" sz="2000" b="0" i="0" dirty="0" err="1">
                <a:effectLst/>
              </a:rPr>
              <a:t>veel</a:t>
            </a:r>
            <a:r>
              <a:rPr lang="en-US" sz="2000" b="0" i="0" dirty="0">
                <a:effectLst/>
              </a:rPr>
              <a:t> </a:t>
            </a:r>
            <a:r>
              <a:rPr lang="en-US" sz="2000" b="0" i="0" dirty="0" err="1">
                <a:effectLst/>
              </a:rPr>
              <a:t>hoger</a:t>
            </a:r>
            <a:r>
              <a:rPr lang="en-US" sz="2000" b="0" i="0" dirty="0">
                <a:effectLst/>
              </a:rPr>
              <a:t> </a:t>
            </a:r>
            <a:r>
              <a:rPr lang="en-US" sz="2000" b="0" i="0" dirty="0" err="1">
                <a:effectLst/>
              </a:rPr>
              <a:t>binnen</a:t>
            </a:r>
            <a:r>
              <a:rPr lang="en-US" sz="2000" b="0" i="0" dirty="0">
                <a:effectLst/>
              </a:rPr>
              <a:t> dan </a:t>
            </a:r>
            <a:r>
              <a:rPr lang="en-US" sz="2000" b="0" i="0" dirty="0" err="1">
                <a:effectLst/>
              </a:rPr>
              <a:t>buiten</a:t>
            </a:r>
            <a:r>
              <a:rPr lang="en-US" sz="2000" b="0" i="0" dirty="0">
                <a:effectLst/>
              </a:rPr>
              <a:t> (</a:t>
            </a:r>
            <a:r>
              <a:rPr lang="en-US" sz="2000" b="0" i="0" dirty="0" err="1">
                <a:effectLst/>
              </a:rPr>
              <a:t>studie</a:t>
            </a:r>
            <a:r>
              <a:rPr lang="en-US" sz="2000" b="0" i="0" dirty="0">
                <a:effectLst/>
              </a:rPr>
              <a:t> TNO)</a:t>
            </a:r>
          </a:p>
          <a:p>
            <a:pPr marL="285750" indent="-228600">
              <a:lnSpc>
                <a:spcPct val="90000"/>
              </a:lnSpc>
              <a:spcAft>
                <a:spcPts val="600"/>
              </a:spcAft>
              <a:buFont typeface="Arial" panose="020B0604020202020204" pitchFamily="34" charset="0"/>
              <a:buChar char="•"/>
            </a:pPr>
            <a:r>
              <a:rPr lang="en-US" sz="2000" b="0" i="0" dirty="0">
                <a:effectLst/>
              </a:rPr>
              <a:t>In </a:t>
            </a:r>
            <a:r>
              <a:rPr lang="en-US" sz="2000" b="0" i="0" dirty="0" err="1">
                <a:effectLst/>
              </a:rPr>
              <a:t>woningen</a:t>
            </a:r>
            <a:r>
              <a:rPr lang="en-US" sz="2000" b="0" i="0" dirty="0">
                <a:effectLst/>
              </a:rPr>
              <a:t> </a:t>
            </a:r>
            <a:r>
              <a:rPr lang="en-US" sz="2000" b="0" i="0" dirty="0" err="1">
                <a:effectLst/>
              </a:rPr>
              <a:t>waar</a:t>
            </a:r>
            <a:r>
              <a:rPr lang="en-US" sz="2000" b="0" i="0" dirty="0">
                <a:effectLst/>
              </a:rPr>
              <a:t> op gas </a:t>
            </a:r>
            <a:r>
              <a:rPr lang="en-US" sz="2000" b="0" i="0" dirty="0" err="1">
                <a:effectLst/>
              </a:rPr>
              <a:t>wordt</a:t>
            </a:r>
            <a:r>
              <a:rPr lang="en-US" sz="2000" b="0" i="0" dirty="0">
                <a:effectLst/>
              </a:rPr>
              <a:t> </a:t>
            </a:r>
            <a:r>
              <a:rPr lang="en-US" sz="2000" b="0" i="0" dirty="0" err="1">
                <a:effectLst/>
              </a:rPr>
              <a:t>gekookt</a:t>
            </a:r>
            <a:r>
              <a:rPr lang="en-US" sz="2000" b="0" i="0" dirty="0">
                <a:effectLst/>
              </a:rPr>
              <a:t>: </a:t>
            </a:r>
            <a:r>
              <a:rPr lang="en-US" sz="2000" b="0" i="0" dirty="0" err="1">
                <a:effectLst/>
              </a:rPr>
              <a:t>kinderen</a:t>
            </a:r>
            <a:r>
              <a:rPr lang="en-US" sz="2000" b="0" i="0" dirty="0">
                <a:effectLst/>
              </a:rPr>
              <a:t> 20% </a:t>
            </a:r>
            <a:r>
              <a:rPr lang="en-US" sz="2000" b="0" i="0" dirty="0" err="1">
                <a:effectLst/>
              </a:rPr>
              <a:t>meer</a:t>
            </a:r>
            <a:r>
              <a:rPr lang="en-US" sz="2000" b="0" i="0" dirty="0">
                <a:effectLst/>
              </a:rPr>
              <a:t> </a:t>
            </a:r>
            <a:r>
              <a:rPr lang="en-US" sz="2000" b="0" i="0" dirty="0" err="1">
                <a:effectLst/>
              </a:rPr>
              <a:t>risico</a:t>
            </a:r>
            <a:r>
              <a:rPr lang="en-US" sz="2000" b="0" i="0" dirty="0">
                <a:effectLst/>
              </a:rPr>
              <a:t> op </a:t>
            </a:r>
            <a:r>
              <a:rPr lang="en-US" sz="2000" b="0" i="0" dirty="0" err="1">
                <a:effectLst/>
              </a:rPr>
              <a:t>longklachten</a:t>
            </a:r>
            <a:endParaRPr lang="en-US" sz="2000" dirty="0"/>
          </a:p>
          <a:p>
            <a:pPr indent="-228600">
              <a:lnSpc>
                <a:spcPct val="90000"/>
              </a:lnSpc>
              <a:spcAft>
                <a:spcPts val="600"/>
              </a:spcAft>
              <a:buFont typeface="Arial" panose="020B0604020202020204" pitchFamily="34" charset="0"/>
              <a:buChar char="•"/>
            </a:pPr>
            <a:endParaRPr lang="en-US" sz="1700" dirty="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De bronafbeelding bekijken">
            <a:extLst>
              <a:ext uri="{FF2B5EF4-FFF2-40B4-BE49-F238E27FC236}">
                <a16:creationId xmlns:a16="http://schemas.microsoft.com/office/drawing/2014/main" id="{B8E369F2-1D06-4544-A0F6-39089F6EB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6175" y="354075"/>
            <a:ext cx="1934392" cy="197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2492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4360</Words>
  <Application>Microsoft Office PowerPoint</Application>
  <PresentationFormat>Breedbeeld</PresentationFormat>
  <Paragraphs>292</Paragraphs>
  <Slides>35</Slides>
  <Notes>22</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35</vt:i4>
      </vt:variant>
    </vt:vector>
  </HeadingPairs>
  <TitlesOfParts>
    <vt:vector size="47" baseType="lpstr">
      <vt:lpstr>Arial</vt:lpstr>
      <vt:lpstr>Calibri</vt:lpstr>
      <vt:lpstr>Calibri Light</vt:lpstr>
      <vt:lpstr>Cambria</vt:lpstr>
      <vt:lpstr>chaparral-pro</vt:lpstr>
      <vt:lpstr>Flanders Art Sans Light</vt:lpstr>
      <vt:lpstr>Helvetica</vt:lpstr>
      <vt:lpstr>Josefin Sans</vt:lpstr>
      <vt:lpstr>Lato</vt:lpstr>
      <vt:lpstr>Symbol</vt:lpstr>
      <vt:lpstr>Verdana</vt:lpstr>
      <vt:lpstr>Kantoorthema</vt:lpstr>
      <vt:lpstr>Het binnenhuismilieu</vt:lpstr>
      <vt:lpstr>Het binnenhuismilieu</vt:lpstr>
      <vt:lpstr>Bronnen van vervuiling in huis</vt:lpstr>
      <vt:lpstr>PowerPoint-presentatie</vt:lpstr>
      <vt:lpstr>Verbrandingsprocessen</vt:lpstr>
      <vt:lpstr>Dioxines (en PCBs)</vt:lpstr>
      <vt:lpstr>Polyaromatische koolwaterstoffen (PAKs)</vt:lpstr>
      <vt:lpstr>PowerPoint-presentatie</vt:lpstr>
      <vt:lpstr>Koken &amp; Gasvuren</vt:lpstr>
      <vt:lpstr>Sigaretten rook</vt:lpstr>
      <vt:lpstr>Perfluor componenten (PFAS)</vt:lpstr>
      <vt:lpstr>Perfluor componenten (PFAS)</vt:lpstr>
      <vt:lpstr>Perfluor componenten (PFAS)</vt:lpstr>
      <vt:lpstr>Wat met Tefalpannen?</vt:lpstr>
      <vt:lpstr>PowerPoint-presentatie</vt:lpstr>
      <vt:lpstr>Weekmakers</vt:lpstr>
      <vt:lpstr>Elektronica: vlamvertragers</vt:lpstr>
      <vt:lpstr>Renovatie en VOS</vt:lpstr>
      <vt:lpstr>Renovatie en vlamvertragers/weekmakers</vt:lpstr>
      <vt:lpstr>Renovatie en radon</vt:lpstr>
      <vt:lpstr>Lood in de woning</vt:lpstr>
      <vt:lpstr>Geurstoffen  Wist je dit over luchtverfrissers?  Een voorbeeld…   Wat zit er in Febreze® Air  Effects? </vt:lpstr>
      <vt:lpstr>PowerPoint-presentatie</vt:lpstr>
      <vt:lpstr>Conserveringsmiddelen (biociden)</vt:lpstr>
      <vt:lpstr>Para-dichloorbenzeen</vt:lpstr>
      <vt:lpstr>Pyrethroïden binnenshuis</vt:lpstr>
      <vt:lpstr>Bacteriën, virussen en schimmels</vt:lpstr>
      <vt:lpstr>Benzeen</vt:lpstr>
      <vt:lpstr>Besluiten humane studie  FLEHS IV 2021</vt:lpstr>
      <vt:lpstr>Waarom wekelijks schoonmaken nuttig is</vt:lpstr>
      <vt:lpstr>Aanbevelingen AZG en Kind en Gezin i.v.m. schoonmaken</vt:lpstr>
      <vt:lpstr>Take home messages</vt:lpstr>
      <vt:lpstr>Ventileren, ventileren, ventileren</vt:lpstr>
      <vt:lpstr>Nuttige links</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Gasvuren</dc:title>
  <dc:creator>Kim CROES</dc:creator>
  <cp:lastModifiedBy>Kim Croes</cp:lastModifiedBy>
  <cp:revision>37</cp:revision>
  <dcterms:created xsi:type="dcterms:W3CDTF">2020-03-24T09:17:10Z</dcterms:created>
  <dcterms:modified xsi:type="dcterms:W3CDTF">2021-11-09T17:00:37Z</dcterms:modified>
</cp:coreProperties>
</file>